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9" r:id="rId4"/>
    <p:sldId id="260" r:id="rId5"/>
    <p:sldId id="261" r:id="rId6"/>
    <p:sldId id="262" r:id="rId7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6" r:id="rId20"/>
    <p:sldId id="277" r:id="rId21"/>
    <p:sldId id="278" r:id="rId22"/>
    <p:sldId id="280" r:id="rId23"/>
    <p:sldId id="286" r:id="rId24"/>
    <p:sldId id="287" r:id="rId25"/>
    <p:sldId id="288" r:id="rId26"/>
    <p:sldId id="281" r:id="rId27"/>
    <p:sldId id="282" r:id="rId28"/>
    <p:sldId id="283" r:id="rId29"/>
    <p:sldId id="284" r:id="rId30"/>
    <p:sldId id="285" r:id="rId31"/>
    <p:sldId id="289" r:id="rId32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9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292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image" Target="../media/image5.png"/><Relationship Id="rId6" Type="http://schemas.openxmlformats.org/officeDocument/2006/relationships/tags" Target="../tags/tag76.xml"/><Relationship Id="rId5" Type="http://schemas.openxmlformats.org/officeDocument/2006/relationships/image" Target="../media/image4.png"/><Relationship Id="rId4" Type="http://schemas.openxmlformats.org/officeDocument/2006/relationships/tags" Target="../tags/tag75.xml"/><Relationship Id="rId3" Type="http://schemas.openxmlformats.org/officeDocument/2006/relationships/image" Target="../media/image3.png"/><Relationship Id="rId2" Type="http://schemas.openxmlformats.org/officeDocument/2006/relationships/tags" Target="../tags/tag74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image" Target="../media/image7.png"/><Relationship Id="rId4" Type="http://schemas.openxmlformats.org/officeDocument/2006/relationships/tags" Target="../tags/tag84.xml"/><Relationship Id="rId3" Type="http://schemas.openxmlformats.org/officeDocument/2006/relationships/image" Target="../media/image6.png"/><Relationship Id="rId2" Type="http://schemas.openxmlformats.org/officeDocument/2006/relationships/tags" Target="../tags/tag83.xml"/><Relationship Id="rId10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image" Target="../media/image9.png"/><Relationship Id="rId6" Type="http://schemas.openxmlformats.org/officeDocument/2006/relationships/tags" Target="../tags/tag122.xml"/><Relationship Id="rId5" Type="http://schemas.openxmlformats.org/officeDocument/2006/relationships/image" Target="../media/image8.png"/><Relationship Id="rId4" Type="http://schemas.openxmlformats.org/officeDocument/2006/relationships/tags" Target="../tags/tag121.xml"/><Relationship Id="rId3" Type="http://schemas.openxmlformats.org/officeDocument/2006/relationships/image" Target="../media/image6.png"/><Relationship Id="rId2" Type="http://schemas.openxmlformats.org/officeDocument/2006/relationships/tags" Target="../tags/tag120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Users/wangweisen/Desktop/背景.png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 descr="元素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45630" y="726"/>
            <a:ext cx="5245735" cy="6857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68680" y="2225675"/>
            <a:ext cx="6633896" cy="2406650"/>
          </a:xfrm>
        </p:spPr>
        <p:txBody>
          <a:bodyPr vert="horz" wrap="square" lIns="0" tIns="38100" rIns="76200" bIns="3810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zh-CN" altLang="en-US" sz="8000" i="0" u="none" strike="noStrike" cap="none" spc="0" normalizeH="0" baseline="0" dirty="0">
                <a:solidFill>
                  <a:schemeClr val="lt1">
                    <a:lumMod val="100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fontAlgn="auto">
              <a:lnSpc>
                <a:spcPct val="92000"/>
              </a:lnSpc>
              <a:buClrTx/>
              <a:buSzTx/>
              <a:buFontTx/>
            </a:pPr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/Users/wangweisen/Desktop/背景.png背景"/>
          <p:cNvPicPr/>
          <p:nvPr userDrawn="1">
            <p:custDataLst>
              <p:tags r:id="rId2"/>
            </p:custDataLst>
          </p:nvPr>
        </p:nvPicPr>
        <p:blipFill>
          <a:blip r:embed="rId3"/>
          <a:srcRect t="3852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1" name="图片 10" descr="/Users/wangweisen/Desktop/空间.png空间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0" y="2349501"/>
            <a:ext cx="4219125" cy="4508499"/>
          </a:xfrm>
          <a:prstGeom prst="rect">
            <a:avLst/>
          </a:prstGeom>
        </p:spPr>
      </p:pic>
      <p:pic>
        <p:nvPicPr>
          <p:cNvPr id="12" name="图片 11" descr="/Users/wangweisen/Desktop/星辰.png星辰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370421" y="0"/>
            <a:ext cx="1821579" cy="25187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312335" y="834030"/>
            <a:ext cx="2880000" cy="1081088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 userDrawn="1">
            <p:custDataLst>
              <p:tags r:id="rId12"/>
            </p:custDataLst>
          </p:nvPr>
        </p:nvCxnSpPr>
        <p:spPr>
          <a:xfrm>
            <a:off x="5374588" y="2266919"/>
            <a:ext cx="3174095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>
            <p:custDataLst>
              <p:tags r:id="rId13"/>
            </p:custDataLst>
          </p:nvPr>
        </p:nvCxnSpPr>
        <p:spPr>
          <a:xfrm>
            <a:off x="5312335" y="2266919"/>
            <a:ext cx="651201" cy="0"/>
          </a:xfrm>
          <a:prstGeom prst="line">
            <a:avLst/>
          </a:prstGeom>
          <a:ln w="889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5" y="365"/>
            <a:ext cx="12191930" cy="6857588"/>
          </a:xfrm>
          <a:prstGeom prst="rect">
            <a:avLst/>
          </a:prstGeom>
        </p:spPr>
      </p:pic>
      <p:pic>
        <p:nvPicPr>
          <p:cNvPr id="10" name="图片 9" descr="/Users/wangweisen/Desktop/xingqiu.pngxingqiu"/>
          <p:cNvPicPr/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6836467" y="728365"/>
            <a:ext cx="5355520" cy="53987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4000" y="3350509"/>
            <a:ext cx="5541034" cy="1152000"/>
          </a:xfrm>
        </p:spPr>
        <p:txBody>
          <a:bodyPr wrap="squar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54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524000" y="1089257"/>
            <a:ext cx="5541034" cy="2200052"/>
          </a:xfrm>
        </p:spPr>
        <p:txBody>
          <a:bodyPr wrap="square"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00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8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200" y="1228725"/>
            <a:ext cx="5181600" cy="494887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4800" y="1228725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4800" y="1859078"/>
            <a:ext cx="5157787" cy="43305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311612" y="122872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311612" y="1859078"/>
            <a:ext cx="5183188" cy="43305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ctr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0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4799" y="360000"/>
            <a:ext cx="10802402" cy="58176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4798" y="1228725"/>
            <a:ext cx="10811401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背景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00" y="0"/>
            <a:ext cx="12189600" cy="6858000"/>
          </a:xfrm>
          <a:prstGeom prst="rect">
            <a:avLst/>
          </a:prstGeom>
        </p:spPr>
      </p:pic>
      <p:pic>
        <p:nvPicPr>
          <p:cNvPr id="13" name="图片 12" descr="/Users/wangweisen/Desktop/星期.png星期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0"/>
            <a:ext cx="1970612" cy="1726552"/>
          </a:xfrm>
          <a:prstGeom prst="rect">
            <a:avLst/>
          </a:prstGeom>
        </p:spPr>
      </p:pic>
      <p:pic>
        <p:nvPicPr>
          <p:cNvPr id="15" name="图片 14" descr="/Users/wangweisen/Desktop/飞向太空.png飞向太空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6637189" y="2318944"/>
            <a:ext cx="5554811" cy="453905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872011" y="2263033"/>
            <a:ext cx="7892427" cy="2331934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8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image" Target="../media/image6.png"/><Relationship Id="rId12" Type="http://schemas.openxmlformats.org/officeDocument/2006/relationships/tags" Target="../tags/tag12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" y="47"/>
            <a:ext cx="12191930" cy="685790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799" y="1228725"/>
            <a:ext cx="10799999" cy="494887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799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1598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lt1">
              <a:lumMod val="10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lt1">
              <a:lumMod val="10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09.xml"/><Relationship Id="rId2" Type="http://schemas.openxmlformats.org/officeDocument/2006/relationships/image" Target="../media/image19.png"/><Relationship Id="rId1" Type="http://schemas.openxmlformats.org/officeDocument/2006/relationships/tags" Target="../tags/tag20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image" Target="../media/image20.jpeg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23.xml"/><Relationship Id="rId13" Type="http://schemas.openxmlformats.org/officeDocument/2006/relationships/image" Target="../media/image22.jpeg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25.xml"/><Relationship Id="rId2" Type="http://schemas.openxmlformats.org/officeDocument/2006/relationships/image" Target="../media/image23.png"/><Relationship Id="rId1" Type="http://schemas.openxmlformats.org/officeDocument/2006/relationships/tags" Target="../tags/tag224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" Type="http://schemas.openxmlformats.org/officeDocument/2006/relationships/image" Target="../media/image24.jpeg"/><Relationship Id="rId1" Type="http://schemas.openxmlformats.org/officeDocument/2006/relationships/tags" Target="../tags/tag22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35.xml"/><Relationship Id="rId2" Type="http://schemas.openxmlformats.org/officeDocument/2006/relationships/image" Target="../media/image25.png"/><Relationship Id="rId1" Type="http://schemas.openxmlformats.org/officeDocument/2006/relationships/tags" Target="../tags/tag23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52.xml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image" Target="../media/image28.jpeg"/><Relationship Id="rId12" Type="http://schemas.openxmlformats.org/officeDocument/2006/relationships/tags" Target="../tags/tag248.xml"/><Relationship Id="rId11" Type="http://schemas.openxmlformats.org/officeDocument/2006/relationships/image" Target="../media/image27.jpeg"/><Relationship Id="rId10" Type="http://schemas.openxmlformats.org/officeDocument/2006/relationships/tags" Target="../tags/tag247.xml"/><Relationship Id="rId1" Type="http://schemas.openxmlformats.org/officeDocument/2006/relationships/tags" Target="../tags/tag23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54.xml"/><Relationship Id="rId2" Type="http://schemas.openxmlformats.org/officeDocument/2006/relationships/image" Target="../media/image29.png"/><Relationship Id="rId1" Type="http://schemas.openxmlformats.org/officeDocument/2006/relationships/tags" Target="../tags/tag25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7" Type="http://schemas.openxmlformats.org/officeDocument/2006/relationships/slideLayout" Target="../slideLayouts/slideLayout14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3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59.xml"/><Relationship Id="rId2" Type="http://schemas.openxmlformats.org/officeDocument/2006/relationships/image" Target="../media/image30.png"/><Relationship Id="rId1" Type="http://schemas.openxmlformats.org/officeDocument/2006/relationships/tags" Target="../tags/tag258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61.xml"/><Relationship Id="rId2" Type="http://schemas.openxmlformats.org/officeDocument/2006/relationships/image" Target="../media/image31.png"/><Relationship Id="rId1" Type="http://schemas.openxmlformats.org/officeDocument/2006/relationships/tags" Target="../tags/tag260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tags" Target="../tags/tag26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image" Target="../media/image32.jpe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73.xml"/><Relationship Id="rId1" Type="http://schemas.openxmlformats.org/officeDocument/2006/relationships/tags" Target="../tags/tag26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jpeg"/><Relationship Id="rId8" Type="http://schemas.openxmlformats.org/officeDocument/2006/relationships/tags" Target="../tags/tag280.xml"/><Relationship Id="rId7" Type="http://schemas.openxmlformats.org/officeDocument/2006/relationships/tags" Target="../tags/tag279.xml"/><Relationship Id="rId6" Type="http://schemas.openxmlformats.org/officeDocument/2006/relationships/tags" Target="../tags/tag278.xml"/><Relationship Id="rId5" Type="http://schemas.openxmlformats.org/officeDocument/2006/relationships/image" Target="../media/image33.jpeg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6" Type="http://schemas.openxmlformats.org/officeDocument/2006/relationships/notesSlide" Target="../notesSlides/notesSlide11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84.xml"/><Relationship Id="rId13" Type="http://schemas.openxmlformats.org/officeDocument/2006/relationships/image" Target="../media/image35.jpeg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tags" Target="../tags/tag274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288.xml"/><Relationship Id="rId4" Type="http://schemas.openxmlformats.org/officeDocument/2006/relationships/image" Target="../media/image36.png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tags" Target="../tags/tag28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8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91.xml"/><Relationship Id="rId1" Type="http://schemas.openxmlformats.org/officeDocument/2006/relationships/tags" Target="../tags/tag29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image" Target="../media/image10.jpeg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image" Target="../media/image11.jpeg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76.xml"/><Relationship Id="rId1" Type="http://schemas.openxmlformats.org/officeDocument/2006/relationships/tags" Target="../tags/tag16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../media/image14.jpeg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186.xml"/><Relationship Id="rId11" Type="http://schemas.openxmlformats.org/officeDocument/2006/relationships/image" Target="../media/image15.jpeg"/><Relationship Id="rId10" Type="http://schemas.openxmlformats.org/officeDocument/2006/relationships/tags" Target="../tags/tag185.xml"/><Relationship Id="rId1" Type="http://schemas.openxmlformats.org/officeDocument/2006/relationships/tags" Target="../tags/tag17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image" Target="../media/image16.jpeg"/><Relationship Id="rId13" Type="http://schemas.openxmlformats.org/officeDocument/2006/relationships/notesSlide" Target="../notesSlides/notesSlide3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tags" Target="../tags/tag190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image" Target="../media/image18.jpeg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image" Target="../media/image17.jpeg"/><Relationship Id="rId2" Type="http://schemas.openxmlformats.org/officeDocument/2006/relationships/tags" Target="../tags/tag201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07.xml"/><Relationship Id="rId1" Type="http://schemas.openxmlformats.org/officeDocument/2006/relationships/tags" Target="../tags/tag2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构建和训练神经网络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pc="0">
                <a:latin typeface="+中文标题" charset="0"/>
                <a:sym typeface="+mn-ea"/>
              </a:rPr>
              <a:t>示例代码讲解</a:t>
            </a:r>
            <a:endParaRPr lang="zh-CN" altLang="en-US" spc="0">
              <a:latin typeface="+中文标题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505" y="1363980"/>
            <a:ext cx="6352540" cy="29673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0" y="3350509"/>
            <a:ext cx="5541034" cy="1152000"/>
          </a:xfrm>
        </p:spPr>
        <p:txBody>
          <a:bodyPr/>
          <a:lstStyle/>
          <a:p>
            <a:r>
              <a:rPr lang="zh-CN" altLang="en-US" dirty="0"/>
              <a:t>数据读取器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数据读取器作用</a:t>
            </a:r>
            <a:endParaRPr lang="zh-CN" altLang="en-US" dirty="0"/>
          </a:p>
        </p:txBody>
      </p:sp>
      <p:sp>
        <p:nvSpPr>
          <p:cNvPr id="16" name="圆角矩形 15"/>
          <p:cNvSpPr/>
          <p:nvPr>
            <p:custDataLst>
              <p:tags r:id="rId2"/>
            </p:custDataLst>
          </p:nvPr>
        </p:nvSpPr>
        <p:spPr>
          <a:xfrm>
            <a:off x="1175755" y="4722591"/>
            <a:ext cx="2340963" cy="5328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  <a:sym typeface="+mn-ea"/>
              </a:rPr>
              <a:t>数据预处理</a:t>
            </a:r>
            <a:endParaRPr lang="zh-CN" altLang="en-US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913460" y="5379281"/>
            <a:ext cx="2866188" cy="96979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实现数据清洗、转换和增强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51" name="图片 50" descr="/data/temp/98362364-1288-11ef-aaf0-0e39c1275d36.jpg@base@tag=imgScale&amp;m=1&amp;w=649&amp;h=649&amp;q=9598362364-1288-11ef-aaf0-0e39c1275d36"/>
          <p:cNvPicPr/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8659090" y="2144102"/>
            <a:ext cx="2340353" cy="2340353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" name="圆角矩形 19"/>
          <p:cNvSpPr/>
          <p:nvPr>
            <p:custDataLst>
              <p:tags r:id="rId6"/>
            </p:custDataLst>
          </p:nvPr>
        </p:nvSpPr>
        <p:spPr>
          <a:xfrm>
            <a:off x="4923456" y="4722591"/>
            <a:ext cx="2340963" cy="5328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  <a:sym typeface="+mn-ea"/>
              </a:rPr>
              <a:t>数据加载</a:t>
            </a:r>
            <a:endParaRPr lang="zh-CN" altLang="en-US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4662432" y="5379281"/>
            <a:ext cx="2863647" cy="96471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高效读取数据，支持并行批量处理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3" name="图片 12" descr="/data/temp/98361d86-1288-11ef-aaf0-0e39c1275d36.jpg@base@tag=imgScale&amp;m=1&amp;w=649&amp;h=649&amp;q=9598361d86-1288-11ef-aaf0-0e39c1275d36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15950" r="15950"/>
          <a:stretch>
            <a:fillRect/>
          </a:stretch>
        </p:blipFill>
        <p:spPr>
          <a:xfrm>
            <a:off x="1176390" y="2144102"/>
            <a:ext cx="2340328" cy="2340353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圆角矩形 13"/>
          <p:cNvSpPr/>
          <p:nvPr>
            <p:custDataLst>
              <p:tags r:id="rId10"/>
            </p:custDataLst>
          </p:nvPr>
        </p:nvSpPr>
        <p:spPr>
          <a:xfrm>
            <a:off x="8658455" y="4722591"/>
            <a:ext cx="2341599" cy="5328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  <a:sym typeface="+mn-ea"/>
              </a:rPr>
              <a:t>数据迭代</a:t>
            </a:r>
            <a:endParaRPr lang="zh-CN" altLang="en-US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8399971" y="5379281"/>
            <a:ext cx="2858567" cy="96979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提供数据迭代接口，方便模型训练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7" name="图片 16" descr="/data/temp/9836207c-1288-11ef-aaf0-0e39c1275d36.jpg@base@tag=imgScale&amp;m=1&amp;w=649&amp;h=649&amp;q=959836207c-1288-11ef-aaf0-0e39c1275d36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l="11553" r="11553"/>
          <a:stretch>
            <a:fillRect/>
          </a:stretch>
        </p:blipFill>
        <p:spPr>
          <a:xfrm>
            <a:off x="4924091" y="2144102"/>
            <a:ext cx="2340328" cy="2340353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3" y="159487"/>
            <a:ext cx="10799761" cy="1080000"/>
          </a:xfrm>
          <a:noFill/>
        </p:spPr>
        <p:txBody>
          <a:bodyPr lIns="0" tIns="0" rIns="0" bIns="0">
            <a:noAutofit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示例代码讲解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90" y="1239520"/>
            <a:ext cx="7164705" cy="5041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0" y="3350509"/>
            <a:ext cx="5541034" cy="1152000"/>
          </a:xfrm>
        </p:spPr>
        <p:txBody>
          <a:bodyPr/>
          <a:lstStyle/>
          <a:p>
            <a:r>
              <a:rPr lang="zh-CN" altLang="en-US" dirty="0"/>
              <a:t>定义Neuron类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04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99186a18-1288-11ef-9587-e69b974711c6.jpg@base@tag=imgScale&amp;m=1&amp;w=1153&amp;h=1153&amp;q=9599186a18-1288-11ef-9587-e69b974711c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0675" r="10675"/>
          <a:stretch>
            <a:fillRect/>
          </a:stretch>
        </p:blipFill>
        <p:spPr>
          <a:xfrm>
            <a:off x="1297576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Neuron类作用</a:t>
            </a:r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6051679" y="3075702"/>
            <a:ext cx="5256686" cy="85898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作为神经网络的基本单元，是最基本单位的构建，并且在这里确定了激活函数</a:t>
            </a:r>
            <a:endParaRPr lang="zh-CN" altLang="en-US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6144389" y="2604466"/>
            <a:ext cx="5256686" cy="4713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实现神经网络节点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-3225055" y="286340"/>
            <a:ext cx="10800000" cy="720000"/>
          </a:xfr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示例代码讲解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15" y="173355"/>
            <a:ext cx="6796405" cy="6373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7580" y="109537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__init__ 方法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作用：初始化一个神经元。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参数：bias 表示神经元的偏置。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属性：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self.bias：神经元的偏置。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self.weights：神经元的权重列表。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self.inputs：神经元的输入列表。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self.output：神经元的输出值。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57580" y="2571750"/>
            <a:ext cx="6096000" cy="1630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calculate_output 方法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作用：计算神经元的输出。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参数：inputs 表示输入到神经元的数据。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步骤：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将输入赋值给 self.inputs。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检查权重数量与输入数量是否匹配。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计算总的网络输入（总加权输入加上偏置）。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通过激活函数 squash 计算输出。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返回输出值。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7580" y="4313555"/>
            <a:ext cx="398526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calculate_total_net_input 方法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作用：计算总的网络输入，即所有输入与相应权重的乘积之和再加上偏置。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返回值：总网络输入。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9130" y="1276985"/>
            <a:ext cx="6096000" cy="455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squash 静态方法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作用：使用 Sigmoid 激活函数将总网络输入转换为输出。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参数：total_net_input 表示总的网络输入。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返回值：经过 Sigmoid 激活函数后的输出。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calculate_pd_error_wrt_total_net_input 方法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作用：计算误差关于总网络输入的偏导数。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参数：target_output 表示目标输出。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返回值：误差关于总网络输入的偏导数。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calculate_error 方法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作用：计算神经元的误差，使用均方误差（MSE）。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参数：target_output 表示目标输出。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返回值：误差值。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calculate_pd_error_wrt_output 方法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作用：计算误差关于输出的偏导数。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参数：target_output 表示目标输出。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返回值：误差关于输出的偏导数。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calculate_pd_total_net_input_wrt_input 方法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作用：计算总网络输入关于输入的偏导数。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返回值：总网络输入关于输入的偏导数。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calculate_pd_total_net_input_wrt_weight 方法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作用：计算总网络输入关于某个权重的偏导数。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参数：index 表示权重的索引。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  <a:p>
            <a:pPr algn="l"/>
            <a:r>
              <a:rPr lang="zh-CN" altLang="en-US" sz="1000" dirty="0">
                <a:solidFill>
                  <a:schemeClr val="bg2">
                    <a:lumMod val="10000"/>
                    <a:lumOff val="90000"/>
                  </a:schemeClr>
                </a:solidFill>
              </a:rPr>
              <a:t>返回值：总网络输入关于指定权重的偏导数。</a:t>
            </a:r>
            <a:endParaRPr lang="zh-CN" altLang="en-US" sz="1000" dirty="0">
              <a:solidFill>
                <a:schemeClr val="bg2">
                  <a:lumMod val="10000"/>
                  <a:lumOff val="90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4" grpId="0"/>
      <p:bldP spid="4" grpId="1"/>
      <p:bldP spid="4" grpId="2"/>
      <p:bldP spid="5" grpId="0"/>
      <p:bldP spid="5" grpId="1"/>
      <p:bldP spid="5" grpId="2"/>
      <p:bldP spid="6" grpId="0"/>
      <p:bldP spid="6" grpId="1"/>
      <p:bldP spid="6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0" y="3350260"/>
            <a:ext cx="6082030" cy="115189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定义Neur</a:t>
            </a:r>
            <a:r>
              <a:rPr lang="en-US" altLang="zh-CN" dirty="0"/>
              <a:t>onLayer</a:t>
            </a:r>
            <a:r>
              <a:rPr lang="zh-CN" altLang="en-US" dirty="0"/>
              <a:t>类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05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Neur</a:t>
            </a:r>
            <a:r>
              <a:rPr lang="en-US" altLang="zh-CN" sz="3600" dirty="0">
                <a:latin typeface="+mn-ea"/>
                <a:ea typeface="+mn-ea"/>
              </a:rPr>
              <a:t>onLayer</a:t>
            </a:r>
            <a:r>
              <a:rPr lang="zh-CN" altLang="en-US" sz="3600" dirty="0">
                <a:latin typeface="+mn-ea"/>
                <a:ea typeface="+mn-ea"/>
              </a:rPr>
              <a:t>类作用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动态创建每层神经元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构建网络结构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根据损失函数调整网络参数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实现反向传播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8209072" y="3449632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计算输入到输出的映射关系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8209072" y="2782213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实现前向传播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3" name="图片 12" descr="/data/temp/9b856406-1288-11ef-83b2-329530f1b83d.jpg@base@tag=imgScale&amp;m=1&amp;w=450&amp;h=450&amp;q=959b856406-1288-11ef-83b2-329530f1b83d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12500" r="12500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" name="图片 13" descr="/data/temp/9b856541-1288-11ef-83b2-329530f1b83d.jpg@base@tag=imgScale&amp;m=1&amp;w=450&amp;h=450&amp;q=959b856541-1288-11ef-83b2-329530f1b83d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6278572" y="2882548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7" name="图片 26" descr="/data/temp/9b8567b0-1288-11ef-83b2-329530f1b83d.jpg@base@tag=imgScale&amp;m=1&amp;w=450&amp;h=450&amp;q=959b8567b0-1288-11ef-83b2-329530f1b83d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6667" r="16667"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6350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" name="八边形 27"/>
          <p:cNvSpPr/>
          <p:nvPr>
            <p:custDataLst>
              <p:tags r:id="rId14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29" name="八边形 28"/>
          <p:cNvSpPr/>
          <p:nvPr>
            <p:custDataLst>
              <p:tags r:id="rId15"/>
            </p:custDataLst>
          </p:nvPr>
        </p:nvSpPr>
        <p:spPr>
          <a:xfrm>
            <a:off x="7391785" y="3996395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0" name="八边形 29"/>
          <p:cNvSpPr/>
          <p:nvPr>
            <p:custDataLst>
              <p:tags r:id="rId16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示例代码讲解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-635"/>
            <a:ext cx="6462395" cy="68586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4999630" y="2483629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400" b="1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01</a:t>
            </a:r>
            <a:endParaRPr lang="en-US" sz="2400" b="1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5790908" y="2483724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引言</a:t>
            </a:r>
            <a:endParaRPr lang="zh-CN" altLang="en-US" sz="2400" b="1" spc="3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序号"/>
          <p:cNvSpPr txBox="1"/>
          <p:nvPr>
            <p:custDataLst>
              <p:tags r:id="rId4"/>
            </p:custDataLst>
          </p:nvPr>
        </p:nvSpPr>
        <p:spPr>
          <a:xfrm>
            <a:off x="4999630" y="3071037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02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项标题"/>
          <p:cNvSpPr txBox="1"/>
          <p:nvPr>
            <p:custDataLst>
              <p:tags r:id="rId5"/>
            </p:custDataLst>
          </p:nvPr>
        </p:nvSpPr>
        <p:spPr>
          <a:xfrm>
            <a:off x="5790908" y="3071132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数据预处理</a:t>
            </a:r>
            <a:endParaRPr lang="zh-CN" altLang="en-US" sz="2400" b="1" spc="3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序号"/>
          <p:cNvSpPr txBox="1"/>
          <p:nvPr>
            <p:custDataLst>
              <p:tags r:id="rId6"/>
            </p:custDataLst>
          </p:nvPr>
        </p:nvSpPr>
        <p:spPr>
          <a:xfrm>
            <a:off x="4999630" y="3658445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03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项标题"/>
          <p:cNvSpPr txBox="1"/>
          <p:nvPr>
            <p:custDataLst>
              <p:tags r:id="rId7"/>
            </p:custDataLst>
          </p:nvPr>
        </p:nvSpPr>
        <p:spPr>
          <a:xfrm>
            <a:off x="5790908" y="3658540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数据读取器</a:t>
            </a:r>
            <a:endParaRPr lang="zh-CN" altLang="en-US" sz="2400" b="1" spc="3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序号"/>
          <p:cNvSpPr txBox="1"/>
          <p:nvPr>
            <p:custDataLst>
              <p:tags r:id="rId8"/>
            </p:custDataLst>
          </p:nvPr>
        </p:nvSpPr>
        <p:spPr>
          <a:xfrm>
            <a:off x="4999630" y="4245853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04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项标题"/>
          <p:cNvSpPr txBox="1"/>
          <p:nvPr>
            <p:custDataLst>
              <p:tags r:id="rId9"/>
            </p:custDataLst>
          </p:nvPr>
        </p:nvSpPr>
        <p:spPr>
          <a:xfrm>
            <a:off x="5790908" y="4245948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</a:rPr>
              <a:t>定义Neuron类</a:t>
            </a:r>
            <a:endParaRPr lang="zh-CN" altLang="en-US" sz="2400" b="1" spc="3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序号"/>
          <p:cNvSpPr txBox="1"/>
          <p:nvPr>
            <p:custDataLst>
              <p:tags r:id="rId10"/>
            </p:custDataLst>
          </p:nvPr>
        </p:nvSpPr>
        <p:spPr>
          <a:xfrm>
            <a:off x="4999630" y="4833261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05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项标题"/>
          <p:cNvSpPr txBox="1"/>
          <p:nvPr>
            <p:custDataLst>
              <p:tags r:id="rId11"/>
            </p:custDataLst>
          </p:nvPr>
        </p:nvSpPr>
        <p:spPr>
          <a:xfrm>
            <a:off x="5790908" y="4833356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sym typeface="+mn-ea"/>
              </a:rPr>
              <a:t>定义Neur</a:t>
            </a:r>
            <a:r>
              <a:rPr lang="en-US" altLang="zh-CN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sym typeface="+mn-ea"/>
              </a:rPr>
              <a:t>onLayer</a:t>
            </a:r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sym typeface="+mn-ea"/>
              </a:rPr>
              <a:t>类</a:t>
            </a:r>
            <a:endParaRPr lang="zh-CN" altLang="en-US" sz="2400" b="1" spc="3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序号"/>
          <p:cNvSpPr txBox="1"/>
          <p:nvPr>
            <p:custDataLst>
              <p:tags r:id="rId12"/>
            </p:custDataLst>
          </p:nvPr>
        </p:nvSpPr>
        <p:spPr>
          <a:xfrm>
            <a:off x="4999630" y="5420669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06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项标题"/>
          <p:cNvSpPr txBox="1"/>
          <p:nvPr>
            <p:custDataLst>
              <p:tags r:id="rId13"/>
            </p:custDataLst>
          </p:nvPr>
        </p:nvSpPr>
        <p:spPr>
          <a:xfrm>
            <a:off x="5790908" y="5420764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sym typeface="+mn-ea"/>
              </a:rPr>
              <a:t>定义NeuralNetwork类</a:t>
            </a:r>
            <a:endParaRPr lang="zh-CN" altLang="en-US" sz="2400" b="1" spc="3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序号"/>
          <p:cNvSpPr txBox="1"/>
          <p:nvPr>
            <p:custDataLst>
              <p:tags r:id="rId14"/>
            </p:custDataLst>
          </p:nvPr>
        </p:nvSpPr>
        <p:spPr>
          <a:xfrm>
            <a:off x="4999630" y="6051859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  <a:ea typeface="+mj-ea"/>
              </a:rPr>
              <a:t>07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项标题"/>
          <p:cNvSpPr txBox="1"/>
          <p:nvPr>
            <p:custDataLst>
              <p:tags r:id="rId15"/>
            </p:custDataLst>
          </p:nvPr>
        </p:nvSpPr>
        <p:spPr>
          <a:xfrm>
            <a:off x="5790908" y="6036714"/>
            <a:ext cx="4208896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lnSpc>
                <a:spcPct val="100000"/>
              </a:lnSpc>
            </a:pPr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sym typeface="+mn-ea"/>
              </a:rPr>
              <a:t>训练神经</a:t>
            </a:r>
            <a:r>
              <a:rPr lang="zh-CN" altLang="en-US" sz="2400" b="1" spc="300" dirty="0">
                <a:solidFill>
                  <a:schemeClr val="lt1">
                    <a:lumMod val="100000"/>
                  </a:schemeClr>
                </a:solidFill>
                <a:latin typeface="+mj-ea"/>
                <a:ea typeface="+mj-ea"/>
                <a:sym typeface="+mn-ea"/>
              </a:rPr>
              <a:t>网络</a:t>
            </a:r>
            <a:endParaRPr lang="zh-CN" altLang="en-US" sz="2400" b="1" spc="300" dirty="0">
              <a:solidFill>
                <a:schemeClr val="lt1">
                  <a:lumMod val="100000"/>
                </a:schemeClr>
              </a:solidFill>
              <a:latin typeface="+mj-ea"/>
              <a:ea typeface="+mj-ea"/>
              <a:sym typeface="+mn-ea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0" y="3350509"/>
            <a:ext cx="5541034" cy="1152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定义</a:t>
            </a:r>
            <a:r>
              <a:rPr lang="en-US" altLang="zh-CN" dirty="0"/>
              <a:t>NeuralNetwork</a:t>
            </a:r>
            <a:r>
              <a:rPr lang="zh-CN" altLang="en-US" dirty="0"/>
              <a:t>类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06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示例代码讲解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990" y="0"/>
            <a:ext cx="7007225" cy="68586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lang="zh-CN" altLang="en-US" dirty="0"/>
              <a:t>示例代码讲解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25" y="225425"/>
            <a:ext cx="7797800" cy="64071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0" y="3350509"/>
            <a:ext cx="5541034" cy="1152000"/>
          </a:xfrm>
        </p:spPr>
        <p:txBody>
          <a:bodyPr/>
          <a:lstStyle/>
          <a:p>
            <a:r>
              <a:rPr lang="zh-CN" altLang="en-US" dirty="0"/>
              <a:t>训练神经网络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06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/data/temp/9ae2ea82-1288-11ef-aaf0-0e39c1275d36.jpg@base@tag=imgScale&amp;m=1&amp;w=1852&amp;h=1903&amp;q=959ae2ea82-1288-11ef-aaf0-0e39c1275d3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1081" r="11081"/>
          <a:stretch>
            <a:fillRect/>
          </a:stretch>
        </p:blipFill>
        <p:spPr>
          <a:xfrm>
            <a:off x="2" y="1"/>
            <a:ext cx="6672619" cy="6857999"/>
          </a:xfrm>
          <a:custGeom>
            <a:avLst/>
            <a:gdLst>
              <a:gd name="connsiteX0" fmla="*/ 3274961 w 6672619"/>
              <a:gd name="connsiteY0" fmla="*/ 0 h 6857999"/>
              <a:gd name="connsiteX1" fmla="*/ 6672619 w 6672619"/>
              <a:gd name="connsiteY1" fmla="*/ 0 h 6857999"/>
              <a:gd name="connsiteX2" fmla="*/ 5097370 w 6672619"/>
              <a:gd name="connsiteY2" fmla="*/ 6857999 h 6857999"/>
              <a:gd name="connsiteX3" fmla="*/ 2970144 w 6672619"/>
              <a:gd name="connsiteY3" fmla="*/ 6857999 h 6857999"/>
              <a:gd name="connsiteX4" fmla="*/ 0 w 6672619"/>
              <a:gd name="connsiteY4" fmla="*/ 4224227 h 6857999"/>
              <a:gd name="connsiteX5" fmla="*/ 0 w 6672619"/>
              <a:gd name="connsiteY5" fmla="*/ 108207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2619" h="6857999">
                <a:moveTo>
                  <a:pt x="3274961" y="0"/>
                </a:moveTo>
                <a:lnTo>
                  <a:pt x="6672619" y="0"/>
                </a:lnTo>
                <a:lnTo>
                  <a:pt x="5097370" y="6857999"/>
                </a:lnTo>
                <a:lnTo>
                  <a:pt x="2970144" y="6857999"/>
                </a:lnTo>
                <a:lnTo>
                  <a:pt x="0" y="4224227"/>
                </a:lnTo>
                <a:lnTo>
                  <a:pt x="0" y="108207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799081" y="613644"/>
            <a:ext cx="4507556" cy="936040"/>
          </a:xfrm>
        </p:spPr>
        <p:txBody>
          <a:bodyPr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数据读取与处理</a:t>
            </a:r>
            <a:endParaRPr lang="zh-CN" altLang="en-US" sz="3600" dirty="0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7423503" y="2094433"/>
            <a:ext cx="3785800" cy="1907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742905" y="312693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使用Python库读取数据集</a:t>
            </a:r>
            <a:endParaRPr lang="zh-CN" altLang="en-US" sz="2000" kern="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742905" y="2366845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数据读取</a:t>
            </a:r>
            <a:endParaRPr lang="zh-CN" altLang="en-US" sz="2800" b="1" kern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423503" y="4188008"/>
            <a:ext cx="3785800" cy="1907982"/>
          </a:xfrm>
          <a:prstGeom prst="rect">
            <a:avLst/>
          </a:prstGeom>
          <a:noFill/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7742905" y="522114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清洗、转换和标准化数据</a:t>
            </a:r>
            <a:endParaRPr lang="zh-CN" altLang="en-US" sz="20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7742905" y="4461056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chemeClr val="accent1"/>
                </a:solidFill>
                <a:latin typeface="+mn-ea"/>
                <a:cs typeface="+mn-ea"/>
              </a:rPr>
              <a:t>数据预处理</a:t>
            </a:r>
            <a:endParaRPr lang="zh-CN" altLang="en-US" sz="28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模型训练过程</a:t>
            </a:r>
            <a:endParaRPr lang="zh-CN" altLang="en-US" dirty="0"/>
          </a:p>
        </p:txBody>
      </p:sp>
      <p:sp>
        <p:nvSpPr>
          <p:cNvPr id="16" name="圆角矩形 15"/>
          <p:cNvSpPr/>
          <p:nvPr>
            <p:custDataLst>
              <p:tags r:id="rId2"/>
            </p:custDataLst>
          </p:nvPr>
        </p:nvSpPr>
        <p:spPr>
          <a:xfrm>
            <a:off x="1175755" y="4722591"/>
            <a:ext cx="2340963" cy="53288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  <a:sym typeface="+mn-ea"/>
              </a:rPr>
              <a:t>数据准备</a:t>
            </a:r>
            <a:endParaRPr lang="zh-CN" altLang="en-US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913460" y="5379281"/>
            <a:ext cx="2866188" cy="96979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收集并处理数据，划分训练集和测试集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51" name="图片 50" descr="/data/temp/9ddbeab9-1288-11ef-b2ce-12bc6edd9a17.jpg@base@tag=imgScale&amp;m=1&amp;w=649&amp;h=649&amp;q=959ddbeab9-1288-11ef-b2ce-12bc6edd9a17"/>
          <p:cNvPicPr/>
          <p:nvPr>
            <p:custDataLst>
              <p:tags r:id="rId4"/>
            </p:custDataLst>
          </p:nvPr>
        </p:nvPicPr>
        <p:blipFill rotWithShape="1">
          <a:blip r:embed="rId5"/>
          <a:srcRect l="16684" r="16684"/>
          <a:stretch>
            <a:fillRect/>
          </a:stretch>
        </p:blipFill>
        <p:spPr>
          <a:xfrm>
            <a:off x="8659090" y="2144102"/>
            <a:ext cx="2340353" cy="2340353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" name="圆角矩形 19"/>
          <p:cNvSpPr/>
          <p:nvPr>
            <p:custDataLst>
              <p:tags r:id="rId6"/>
            </p:custDataLst>
          </p:nvPr>
        </p:nvSpPr>
        <p:spPr>
          <a:xfrm>
            <a:off x="4923456" y="4722591"/>
            <a:ext cx="2340963" cy="5328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  <a:sym typeface="+mn-ea"/>
              </a:rPr>
              <a:t>模型初始化</a:t>
            </a:r>
            <a:endParaRPr lang="zh-CN" altLang="en-US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4662432" y="5379281"/>
            <a:ext cx="2863647" cy="96471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设置网络结构，初始化参数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3" name="图片 12" descr="/data/temp/9ddbe0b2-1288-11ef-b2ce-12bc6edd9a17.jpg@base@tag=imgScale&amp;m=1&amp;w=649&amp;h=649&amp;q=959ddbe0b2-1288-11ef-b2ce-12bc6edd9a17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27310" r="6058"/>
          <a:stretch>
            <a:fillRect/>
          </a:stretch>
        </p:blipFill>
        <p:spPr>
          <a:xfrm>
            <a:off x="1176390" y="2144102"/>
            <a:ext cx="2340328" cy="2340353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圆角矩形 13"/>
          <p:cNvSpPr/>
          <p:nvPr>
            <p:custDataLst>
              <p:tags r:id="rId10"/>
            </p:custDataLst>
          </p:nvPr>
        </p:nvSpPr>
        <p:spPr>
          <a:xfrm>
            <a:off x="8658455" y="4722591"/>
            <a:ext cx="2341599" cy="5328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latin typeface="+mn-ea"/>
                <a:cs typeface="+mn-ea"/>
                <a:sym typeface="+mn-ea"/>
              </a:rPr>
              <a:t>迭代优化</a:t>
            </a:r>
            <a:endParaRPr lang="zh-CN" altLang="en-US" sz="2000" b="1" dirty="0"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1"/>
            </p:custDataLst>
          </p:nvPr>
        </p:nvSpPr>
        <p:spPr>
          <a:xfrm>
            <a:off x="8399971" y="5379281"/>
            <a:ext cx="2858567" cy="969791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通过反向传播算法，迭代优化模型参数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7" name="图片 16" descr="/data/temp/9ddbe666-1288-11ef-b2ce-12bc6edd9a17.jpg@base@tag=imgScale&amp;m=1&amp;w=649&amp;h=649&amp;q=959ddbe666-1288-11ef-b2ce-12bc6edd9a17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l="16684" r="16684"/>
          <a:stretch>
            <a:fillRect/>
          </a:stretch>
        </p:blipFill>
        <p:spPr>
          <a:xfrm>
            <a:off x="4924091" y="2144102"/>
            <a:ext cx="2340328" cy="2340353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27"/>
          <p:cNvSpPr/>
          <p:nvPr>
            <p:custDataLst>
              <p:tags r:id="rId1"/>
            </p:custDataLst>
          </p:nvPr>
        </p:nvSpPr>
        <p:spPr>
          <a:xfrm>
            <a:off x="0" y="0"/>
            <a:ext cx="5892800" cy="6858000"/>
          </a:xfrm>
          <a:custGeom>
            <a:avLst/>
            <a:gdLst>
              <a:gd name="connsiteX0" fmla="*/ 0 w 4419600"/>
              <a:gd name="connsiteY0" fmla="*/ 0 h 5143500"/>
              <a:gd name="connsiteX1" fmla="*/ 4419600 w 4419600"/>
              <a:gd name="connsiteY1" fmla="*/ 0 h 5143500"/>
              <a:gd name="connsiteX2" fmla="*/ 4419600 w 4419600"/>
              <a:gd name="connsiteY2" fmla="*/ 40810 h 5143500"/>
              <a:gd name="connsiteX3" fmla="*/ 4309545 w 4419600"/>
              <a:gd name="connsiteY3" fmla="*/ 59847 h 5143500"/>
              <a:gd name="connsiteX4" fmla="*/ 606350 w 4419600"/>
              <a:gd name="connsiteY4" fmla="*/ 4567941 h 5143500"/>
              <a:gd name="connsiteX5" fmla="*/ 624548 w 4419600"/>
              <a:gd name="connsiteY5" fmla="*/ 4979676 h 5143500"/>
              <a:gd name="connsiteX6" fmla="*/ 646400 w 4419600"/>
              <a:gd name="connsiteY6" fmla="*/ 5143500 h 5143500"/>
              <a:gd name="connsiteX7" fmla="*/ 0 w 44196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143500">
                <a:moveTo>
                  <a:pt x="0" y="0"/>
                </a:moveTo>
                <a:lnTo>
                  <a:pt x="4419600" y="0"/>
                </a:lnTo>
                <a:lnTo>
                  <a:pt x="4419600" y="40810"/>
                </a:lnTo>
                <a:lnTo>
                  <a:pt x="4309545" y="59847"/>
                </a:lnTo>
                <a:cubicBezTo>
                  <a:pt x="2198662" y="474814"/>
                  <a:pt x="606350" y="2335426"/>
                  <a:pt x="606350" y="4567941"/>
                </a:cubicBezTo>
                <a:cubicBezTo>
                  <a:pt x="606350" y="4706709"/>
                  <a:pt x="612502" y="4844040"/>
                  <a:pt x="624548" y="4979676"/>
                </a:cubicBezTo>
                <a:lnTo>
                  <a:pt x="646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5" name="任意形状 25"/>
          <p:cNvSpPr/>
          <p:nvPr>
            <p:custDataLst>
              <p:tags r:id="rId2"/>
            </p:custDataLst>
          </p:nvPr>
        </p:nvSpPr>
        <p:spPr>
          <a:xfrm flipH="1" flipV="1">
            <a:off x="8397543" y="4970052"/>
            <a:ext cx="3794457" cy="1887948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 dirty="0"/>
              <a:t>示例代码讲解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000" y="1120775"/>
            <a:ext cx="7927975" cy="57638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48000" y="-12129135"/>
            <a:ext cx="6096000" cy="6985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800" dirty="0"/>
              <a:t>train_pass:0, batch_id:0,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batch_id:32,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batch_id:64,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batch_id:96,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batch_id:128,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batch_id:160, train_loss:[4.499999999664412],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batch_id:192,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batch_id:224,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batch_id:256,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batch_id:288,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batch_id:320, train_loss:[4.49999999967023],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batch_id:352,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batch_id:384,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batch_id:416,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batch_id:448,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batch_id:480, train_loss:[4.49999999963301],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batch_id:512,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batch_id:544,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batch_id:576,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batch_id:608,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batch_id:640, train_loss:[4.49999999964123],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batch_id:672,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batch_id:704,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batch_id:736,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batch_id:768,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batch_id:800, train_loss:[4.499999999687385],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batch_id:832,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batch_id:864,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batch_id:896,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batch_id:928,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batch_id:960, train_loss:[4.499999999591652],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batch_id:992,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batch_id:1024,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batch_id:1056,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batch_id:1088,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batch_id:1120, train_loss:[4.499999999591596],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batch_id:1152,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batch_id:1184,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batch_id:1216,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batch_id:1248,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batch_id:1280,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batch_id:1312, train_loss:[4.49999999958936], train_acc:[0.90625]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batch_id:1344,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batch_id:1376,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batch_id:1408,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batch_id:1440,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batch_id:1472, train_loss:[4.499999999602655], train_acc:[0.21875]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batch_id:1504,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batch_id:1536,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batch_id:1568,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batch_id:1600,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batch_id:1632,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Epoch 1/10, Loss: 4.499999999630239, Accuracy: 0.09975669099756691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train_pass:1, batch_id:0,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train_pass:1, batch_id:32,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train_pass:1, batch_id:64, train_loss:[4.499999999681844], train_acc:[0.0]</a:t>
            </a:r>
            <a:endParaRPr lang="zh-CN" altLang="en-US" sz="800" dirty="0"/>
          </a:p>
        </p:txBody>
      </p:sp>
      <p:sp>
        <p:nvSpPr>
          <p:cNvPr id="5" name="文本框 4"/>
          <p:cNvSpPr txBox="1"/>
          <p:nvPr/>
        </p:nvSpPr>
        <p:spPr>
          <a:xfrm>
            <a:off x="3048000" y="-12129135"/>
            <a:ext cx="6096000" cy="69856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800" dirty="0"/>
              <a:t>train_pass:0, batch_id:0,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batch_id:32,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batch_id:64,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batch_id:96,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batch_id:128,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batch_id:160, train_loss:[4.499999999664412],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batch_id:192,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batch_id:224,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batch_id:256,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batch_id:288,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batch_id:320, train_loss:[4.49999999967023],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batch_id:352,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batch_id:384,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batch_id:416,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batch_id:448,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batch_id:480, train_loss:[4.49999999963301],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batch_id:512,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batch_id:544,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batch_id:576,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batch_id:608,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batch_id:640, train_loss:[4.49999999964123],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batch_id:672,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batch_id:704,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batch_id:736,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batch_id:768,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batch_id:800, train_loss:[4.499999999687385],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batch_id:832,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batch_id:864,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batch_id:896,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batch_id:928,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batch_id:960, train_loss:[4.499999999591652],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batch_id:992,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batch_id:1024,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batch_id:1056,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batch_id:1088,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batch_id:1120, train_loss:[4.499999999591596],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batch_id:1152,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batch_id:1184,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batch_id:1216,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batch_id:1248,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batch_id:1280,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batch_id:1312, train_loss:[4.49999999958936], train_acc:[0.90625]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batch_id:1344,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batch_id:1376,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batch_id:1408,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batch_id:1440,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batch_id:1472, train_loss:[4.499999999602655], train_acc:[0.21875]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batch_id:1504,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batch_id:1536,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batch_id:1568,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batch_id:1600,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batch_id:1632,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Epoch 1/10, Loss: 4.499999999630239, Accuracy: 0.09975669099756691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train_pass:1, batch_id:0,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train_pass:1, batch_id:32,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train_pass:1, batch_id:64, train_loss:[4.499999999681844], train_acc:[0.0]</a:t>
            </a:r>
            <a:endParaRPr lang="zh-CN" altLang="en-US" sz="800" dirty="0"/>
          </a:p>
        </p:txBody>
      </p:sp>
      <p:sp>
        <p:nvSpPr>
          <p:cNvPr id="6" name="文本框 5"/>
          <p:cNvSpPr txBox="1"/>
          <p:nvPr/>
        </p:nvSpPr>
        <p:spPr>
          <a:xfrm>
            <a:off x="1414780" y="212090"/>
            <a:ext cx="6169660" cy="6645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800" dirty="0"/>
              <a:t>train_pass:0, batch_id:0,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batch_id:32,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batch_id:64,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batch_id:96,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batch_id:128,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batch_id:160, train_loss:[4.499999999664412],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batch_id:192,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batch_id:224,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batch_id:256,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batch_id:288, train_loss:[4.499999999661185],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batch_id:320, train_loss:[4.49999999967023],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batch_id:352,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batch_id:384,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batch_id:416,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batch_id:448, train_loss:[4.499999999674966],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batch_id:480, train_loss:[4.49999999963301],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batch_id:512,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batch_id:544,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batch_id:576,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batch_id:608, train_loss:[4.499999999591059],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batch_id:640, train_loss:[4.49999999964123],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batch_id:672,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batch_id:704,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batch_id:736,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batch_id:768, train_loss:[4.4999999997248485],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batch_id:800, train_loss:[4.499999999687385],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batch_id:832,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batch_id:864,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batch_id:896,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batch_id:928, train_loss:[4.499999999591648],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batch_id:960, train_loss:[4.499999999591652],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batch_id:992,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batch_id:1024,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batch_id:1056,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batch_id:1088, train_loss:[4.4999999995916555],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batch_id:1120, train_loss:[4.499999999591596],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batch_id:1152,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batch_id:1184,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batch_id:1216,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batch_id:1248,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batch_id:1280, train_loss:[4.49999999958976],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batch_id:1312, train_loss:[4.49999999958936], train_acc:[0.90625]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batch_id:1344,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batch_id:1376,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batch_id:1408,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batch_id:1440, train_loss:[4.499999999589319], train_acc:[1.0]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batch_id:1472, train_loss:[4.499999999602655], train_acc:[0.21875]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batch_id:1504,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batch_id:1536,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batch_id:1568,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batch_id:1600, train_loss:[4.499999999606389], train_acc:[0.0]</a:t>
            </a:r>
            <a:endParaRPr lang="zh-CN" altLang="en-US" sz="800" dirty="0"/>
          </a:p>
          <a:p>
            <a:pPr algn="l"/>
            <a:r>
              <a:rPr lang="zh-CN" altLang="en-US" sz="800" dirty="0"/>
              <a:t>train_pass:0, batch_id:1632, train_loss:[4.499999999606389], train_acc:[0.0]</a:t>
            </a:r>
            <a:endParaRPr lang="zh-CN" altLang="en-US" sz="800" dirty="0"/>
          </a:p>
          <a:p>
            <a:pPr algn="l"/>
            <a:endParaRPr lang="zh-CN" altLang="en-US" sz="800" dirty="0"/>
          </a:p>
        </p:txBody>
      </p:sp>
      <p:sp>
        <p:nvSpPr>
          <p:cNvPr id="7" name="文本框 6"/>
          <p:cNvSpPr txBox="1"/>
          <p:nvPr/>
        </p:nvSpPr>
        <p:spPr>
          <a:xfrm>
            <a:off x="5340350" y="331470"/>
            <a:ext cx="44888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800" dirty="0">
                <a:sym typeface="+mn-ea"/>
              </a:rPr>
              <a:t>Epoch 1/10, Loss: 4.499999999630239, Accuracy: 0.09975669099756691</a:t>
            </a:r>
            <a:endParaRPr lang="zh-CN" altLang="en-US" sz="800" dirty="0"/>
          </a:p>
          <a:p>
            <a:pPr algn="l"/>
            <a:r>
              <a:rPr lang="zh-CN" altLang="en-US" sz="800" dirty="0">
                <a:sym typeface="+mn-ea"/>
              </a:rPr>
              <a:t>train_pass:1, batch_id:0,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>
                <a:sym typeface="+mn-ea"/>
              </a:rPr>
              <a:t>train_pass:1, batch_id:32, train_loss:[4.499999999681844], train_acc:[0.0]</a:t>
            </a:r>
            <a:endParaRPr lang="zh-CN" altLang="en-US" sz="800" dirty="0"/>
          </a:p>
          <a:p>
            <a:pPr algn="l"/>
            <a:r>
              <a:rPr lang="zh-CN" altLang="en-US" sz="800" dirty="0">
                <a:sym typeface="+mn-ea"/>
              </a:rPr>
              <a:t>train_pass:1, batch_id:64, train_loss:[4.499999999681844], train_acc:[0.0]</a:t>
            </a:r>
            <a:endParaRPr lang="zh-CN" altLang="en-US" sz="800" dirty="0"/>
          </a:p>
          <a:p>
            <a:pPr algn="l"/>
            <a:endParaRPr lang="zh-CN" altLang="en-US" sz="8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72011" y="2263033"/>
            <a:ext cx="7892427" cy="2331934"/>
          </a:xfrm>
        </p:spPr>
        <p:txBody>
          <a:bodyPr/>
          <a:lstStyle/>
          <a:p>
            <a:r>
              <a:rPr lang="zh-CN" altLang="en-US" dirty="0"/>
              <a:t>谢谢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0" y="3350509"/>
            <a:ext cx="5541034" cy="1152000"/>
          </a:xfrm>
        </p:spPr>
        <p:txBody>
          <a:bodyPr/>
          <a:lstStyle/>
          <a:p>
            <a:r>
              <a:rPr lang="zh-CN" altLang="en-US" dirty="0"/>
              <a:t>引言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背景介绍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神经网络技术不断突破，应用领域广泛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神经网络发展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5" name="圆角矩形 106"/>
          <p:cNvSpPr/>
          <p:nvPr>
            <p:custDataLst>
              <p:tags r:id="rId5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39" name="图片 38" descr="/data/temp/95834a1f-1288-11ef-8f8f-b25b8074de86.jpg@base@tag=imgScale&amp;m=1&amp;w=534&amp;h=534&amp;q=9595834a1f-1288-11ef-8f8f-b25b8074de8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构建和训练神经网络对人工智能发展至关重要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构建训练意义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0" name="圆角矩形 25"/>
          <p:cNvSpPr/>
          <p:nvPr>
            <p:custDataLst>
              <p:tags r:id="rId10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2" name="图片 41" descr="/data/temp/95834b37-1288-11ef-8f8f-b25b8074de86.jpg@base@tag=imgScale&amp;m=1&amp;w=534&amp;h=534&amp;q=9595834b37-1288-11ef-8f8f-b25b8074de8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6677" r="16677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4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data/temp/96652e9d-1288-11ef-b2ce-12bc6edd9a17.jpg@base@tag=imgScale&amp;m=1&amp;w=1761&amp;h=1903&amp;q=9596652e9d-1288-11ef-b2ce-12bc6edd9a17"/>
          <p:cNvPicPr/>
          <p:nvPr>
            <p:custDataLst>
              <p:tags r:id="rId1"/>
            </p:custDataLst>
          </p:nvPr>
        </p:nvPicPr>
        <p:blipFill>
          <a:blip r:embed="rId2"/>
          <a:srcRect l="5637" r="5637"/>
        </p:blipFill>
        <p:spPr>
          <a:xfrm>
            <a:off x="5846445" y="0"/>
            <a:ext cx="6345555" cy="6857365"/>
          </a:xfrm>
          <a:prstGeom prst="rect">
            <a:avLst/>
          </a:prstGeom>
          <a:blipFill rotWithShape="1">
            <a:blip r:embed="rId3"/>
            <a:stretch>
              <a:fillRect t="-1000" r="-2000" b="-1000"/>
            </a:stretch>
          </a:blipFill>
          <a:ln w="63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pic>
      <p:sp>
        <p:nvSpPr>
          <p:cNvPr id="21" name="Rectangle 41735_#color-850&amp;1004"/>
          <p:cNvSpPr/>
          <p:nvPr>
            <p:custDataLst>
              <p:tags r:id="rId4"/>
            </p:custDataLst>
          </p:nvPr>
        </p:nvSpPr>
        <p:spPr>
          <a:xfrm>
            <a:off x="956691" y="1897253"/>
            <a:ext cx="5715000" cy="4169664"/>
          </a:xfrm>
          <a:prstGeom prst="roundRect">
            <a:avLst>
              <a:gd name="adj" fmla="val 4985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目标与意义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1596185" y="3048840"/>
            <a:ext cx="4699000" cy="8976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构建和训练神经网络，从基础入手，提升对于机器学习的理解</a:t>
            </a:r>
            <a:endParaRPr lang="zh-CN" altLang="en-US" sz="16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596820" y="2446860"/>
            <a:ext cx="4699000" cy="5137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学习基本模型构造</a:t>
            </a:r>
            <a:endParaRPr lang="zh-CN" altLang="en-US" sz="2400" b="1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1595550" y="4624910"/>
            <a:ext cx="4699000" cy="8976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本课程从人工智能进展角度开展，涉及大量图像处理以及机器学习相关内容</a:t>
            </a:r>
            <a:endParaRPr lang="en-US" altLang="zh-CN" sz="16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1596185" y="4022930"/>
            <a:ext cx="4699000" cy="51371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有效发挥本课程所学</a:t>
            </a:r>
            <a:endParaRPr lang="zh-CN" altLang="en-US" sz="2400" b="1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方法概述</a:t>
            </a: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5" name="图片 14" descr="/data/temp/96093407-1288-11ef-bf96-4e00d2b8ba9a.jpg@base@tag=imgScale&amp;m=1&amp;w=1399&amp;h=817&amp;q=9596093407-1288-11ef-bf96-4e00d2b8ba9a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1322" b="1322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神经网络构建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构建神经网络模型，包括输入层、隐藏层和输出层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909261" y="4536104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神经网络训练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6905450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FFFF"/>
                </a:solidFill>
                <a:latin typeface="+mn-ea"/>
                <a:cs typeface="+mn-ea"/>
              </a:rPr>
              <a:t>通过反向传播算法训练神经网络，优化模型参数</a:t>
            </a:r>
            <a:endParaRPr lang="zh-CN" altLang="en-US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2" name="图片 21" descr="/data/temp/96093542-1288-11ef-bf96-4e00d2b8ba9a.jpg@base@tag=imgScale&amp;m=1&amp;w=1399&amp;h=817&amp;q=9596093542-1288-11ef-bf96-4e00d2b8ba9a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22097" b="22097"/>
          <a:stretch>
            <a:fillRect/>
          </a:stretch>
        </p:blipFill>
        <p:spPr>
          <a:xfrm>
            <a:off x="6455791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24000" y="3350509"/>
            <a:ext cx="5541034" cy="1152000"/>
          </a:xfrm>
        </p:spPr>
        <p:txBody>
          <a:bodyPr/>
          <a:lstStyle/>
          <a:p>
            <a:r>
              <a:rPr lang="zh-CN" altLang="en-US" dirty="0"/>
              <a:t>数据预处理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524000" y="1089257"/>
            <a:ext cx="5541034" cy="2200052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9507579f-1288-11ef-8f8f-b25b8074de86.jpg@base@tag=imgScale&amp;m=1&amp;w=3384&amp;h=952&amp;q=959507579f-1288-11ef-8f8f-b25b8074de8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5938" b="35938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数据预处理重要性</a:t>
            </a:r>
            <a:endParaRPr lang="zh-CN" altLang="en-US" dirty="0"/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148748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预处理能规范化输入数据的类型和格式，便于确定输入层的神经元以及单个神经元输入的个数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48748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便于搭建模型的输入层</a:t>
            </a:r>
            <a:endParaRPr lang="zh-CN" altLang="en-US" sz="2000" b="1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83137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预处理能增强模型的泛化能力，使其更好地适应新数据和新场景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83137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增强模型泛化能力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490061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预处理能减少数据冗余和噪声，降低模型训练的计算成本</a:t>
            </a:r>
            <a:endParaRPr lang="zh-CN" altLang="en-US" sz="140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10"/>
            </p:custDataLst>
          </p:nvPr>
        </p:nvSpPr>
        <p:spPr>
          <a:xfrm>
            <a:off x="490061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减少计算成本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data_mapper函数作用</a:t>
            </a:r>
            <a:endParaRPr lang="zh-CN" altLang="en-US" dirty="0"/>
          </a:p>
        </p:txBody>
      </p:sp>
      <p:pic>
        <p:nvPicPr>
          <p:cNvPr id="16" name="图片 15" descr="/data/temp/95de252a-1288-11ef-8c12-ce684d62f4fd.jpg@base@tag=imgScale&amp;m=1&amp;w=729&amp;h=779&amp;q=9595de252a-1288-11ef-8c12-ce684d62f4fd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9053" t="6395" r="10837" b="16531"/>
          <a:stretch>
            <a:fillRect/>
          </a:stretch>
        </p:blipFill>
        <p:spPr>
          <a:xfrm>
            <a:off x="2274927" y="1799464"/>
            <a:ext cx="2627340" cy="2805145"/>
          </a:xfrm>
          <a:custGeom>
            <a:avLst/>
            <a:gdLst>
              <a:gd name="connsiteX0" fmla="*/ 1313698 w 2627403"/>
              <a:gd name="connsiteY0" fmla="*/ 0 h 2805212"/>
              <a:gd name="connsiteX1" fmla="*/ 1393218 w 2627403"/>
              <a:gd name="connsiteY1" fmla="*/ 19125 h 2805212"/>
              <a:gd name="connsiteX2" fmla="*/ 2529110 w 2627403"/>
              <a:gd name="connsiteY2" fmla="*/ 587071 h 2805212"/>
              <a:gd name="connsiteX3" fmla="*/ 2627403 w 2627403"/>
              <a:gd name="connsiteY3" fmla="*/ 746105 h 2805212"/>
              <a:gd name="connsiteX4" fmla="*/ 2627403 w 2627403"/>
              <a:gd name="connsiteY4" fmla="*/ 2059094 h 2805212"/>
              <a:gd name="connsiteX5" fmla="*/ 2529117 w 2627403"/>
              <a:gd name="connsiteY5" fmla="*/ 2218139 h 2805212"/>
              <a:gd name="connsiteX6" fmla="*/ 1393225 w 2627403"/>
              <a:gd name="connsiteY6" fmla="*/ 2786085 h 2805212"/>
              <a:gd name="connsiteX7" fmla="*/ 1234185 w 2627403"/>
              <a:gd name="connsiteY7" fmla="*/ 2786089 h 2805212"/>
              <a:gd name="connsiteX8" fmla="*/ 98293 w 2627403"/>
              <a:gd name="connsiteY8" fmla="*/ 2218143 h 2805212"/>
              <a:gd name="connsiteX9" fmla="*/ 0 w 2627403"/>
              <a:gd name="connsiteY9" fmla="*/ 2059109 h 2805212"/>
              <a:gd name="connsiteX10" fmla="*/ 0 w 2627403"/>
              <a:gd name="connsiteY10" fmla="*/ 746120 h 2805212"/>
              <a:gd name="connsiteX11" fmla="*/ 98286 w 2627403"/>
              <a:gd name="connsiteY11" fmla="*/ 587075 h 2805212"/>
              <a:gd name="connsiteX12" fmla="*/ 1234178 w 2627403"/>
              <a:gd name="connsiteY12" fmla="*/ 19129 h 2805212"/>
              <a:gd name="connsiteX13" fmla="*/ 1313698 w 2627403"/>
              <a:gd name="connsiteY13" fmla="*/ 0 h 28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7403" h="2805212">
                <a:moveTo>
                  <a:pt x="1313698" y="0"/>
                </a:moveTo>
                <a:cubicBezTo>
                  <a:pt x="1340707" y="-1"/>
                  <a:pt x="1367716" y="6374"/>
                  <a:pt x="1393218" y="19125"/>
                </a:cubicBezTo>
                <a:cubicBezTo>
                  <a:pt x="1444222" y="44627"/>
                  <a:pt x="2467209" y="556120"/>
                  <a:pt x="2529110" y="587071"/>
                </a:cubicBezTo>
                <a:cubicBezTo>
                  <a:pt x="2591012" y="618021"/>
                  <a:pt x="2627404" y="676896"/>
                  <a:pt x="2627403" y="746105"/>
                </a:cubicBezTo>
                <a:lnTo>
                  <a:pt x="2627403" y="2059094"/>
                </a:lnTo>
                <a:cubicBezTo>
                  <a:pt x="2627404" y="2128301"/>
                  <a:pt x="2591020" y="2187187"/>
                  <a:pt x="2529117" y="2218139"/>
                </a:cubicBezTo>
                <a:cubicBezTo>
                  <a:pt x="2467217" y="2249089"/>
                  <a:pt x="1444230" y="2760582"/>
                  <a:pt x="1393225" y="2786085"/>
                </a:cubicBezTo>
                <a:cubicBezTo>
                  <a:pt x="1342222" y="2811586"/>
                  <a:pt x="1285190" y="2811590"/>
                  <a:pt x="1234185" y="2786089"/>
                </a:cubicBezTo>
                <a:cubicBezTo>
                  <a:pt x="1183181" y="2760586"/>
                  <a:pt x="160195" y="2249092"/>
                  <a:pt x="98293" y="2218143"/>
                </a:cubicBezTo>
                <a:cubicBezTo>
                  <a:pt x="36393" y="2187191"/>
                  <a:pt x="1" y="2128316"/>
                  <a:pt x="0" y="2059109"/>
                </a:cubicBezTo>
                <a:cubicBezTo>
                  <a:pt x="1" y="1989900"/>
                  <a:pt x="1" y="815327"/>
                  <a:pt x="0" y="746120"/>
                </a:cubicBezTo>
                <a:cubicBezTo>
                  <a:pt x="1" y="676911"/>
                  <a:pt x="36386" y="618025"/>
                  <a:pt x="98286" y="587075"/>
                </a:cubicBezTo>
                <a:cubicBezTo>
                  <a:pt x="160188" y="556123"/>
                  <a:pt x="1183174" y="44630"/>
                  <a:pt x="1234178" y="19129"/>
                </a:cubicBezTo>
                <a:cubicBezTo>
                  <a:pt x="1259681" y="6378"/>
                  <a:pt x="1286689" y="1"/>
                  <a:pt x="131369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1506596" y="5331885"/>
            <a:ext cx="4162325" cy="1104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实现数据格式转换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506596" y="4831517"/>
            <a:ext cx="4162325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 dirty="0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</a:rPr>
              <a:t>数据映射处理</a:t>
            </a:r>
            <a:endParaRPr lang="zh-CN" altLang="en-US" sz="2400" b="1" kern="0" dirty="0">
              <a:solidFill>
                <a:schemeClr val="tx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3" name="图片 12" descr="/data/temp/95de28b2-1288-11ef-8c12-ce684d62f4fd.jpg@base@tag=imgScale&amp;m=1&amp;w=729&amp;h=779&amp;q=9595de28b2-1288-11ef-8c12-ce684d62f4fd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30087" t="6290" r="5298" b="9756"/>
          <a:stretch>
            <a:fillRect/>
          </a:stretch>
        </p:blipFill>
        <p:spPr>
          <a:xfrm>
            <a:off x="7285592" y="1799464"/>
            <a:ext cx="2627340" cy="2805145"/>
          </a:xfrm>
          <a:custGeom>
            <a:avLst/>
            <a:gdLst>
              <a:gd name="connsiteX0" fmla="*/ 1313698 w 2627403"/>
              <a:gd name="connsiteY0" fmla="*/ 0 h 2805212"/>
              <a:gd name="connsiteX1" fmla="*/ 1393218 w 2627403"/>
              <a:gd name="connsiteY1" fmla="*/ 19125 h 2805212"/>
              <a:gd name="connsiteX2" fmla="*/ 2529110 w 2627403"/>
              <a:gd name="connsiteY2" fmla="*/ 587071 h 2805212"/>
              <a:gd name="connsiteX3" fmla="*/ 2627403 w 2627403"/>
              <a:gd name="connsiteY3" fmla="*/ 746105 h 2805212"/>
              <a:gd name="connsiteX4" fmla="*/ 2627403 w 2627403"/>
              <a:gd name="connsiteY4" fmla="*/ 2059094 h 2805212"/>
              <a:gd name="connsiteX5" fmla="*/ 2529117 w 2627403"/>
              <a:gd name="connsiteY5" fmla="*/ 2218139 h 2805212"/>
              <a:gd name="connsiteX6" fmla="*/ 1393225 w 2627403"/>
              <a:gd name="connsiteY6" fmla="*/ 2786085 h 2805212"/>
              <a:gd name="connsiteX7" fmla="*/ 1234185 w 2627403"/>
              <a:gd name="connsiteY7" fmla="*/ 2786089 h 2805212"/>
              <a:gd name="connsiteX8" fmla="*/ 98293 w 2627403"/>
              <a:gd name="connsiteY8" fmla="*/ 2218143 h 2805212"/>
              <a:gd name="connsiteX9" fmla="*/ 0 w 2627403"/>
              <a:gd name="connsiteY9" fmla="*/ 2059109 h 2805212"/>
              <a:gd name="connsiteX10" fmla="*/ 0 w 2627403"/>
              <a:gd name="connsiteY10" fmla="*/ 746120 h 2805212"/>
              <a:gd name="connsiteX11" fmla="*/ 98286 w 2627403"/>
              <a:gd name="connsiteY11" fmla="*/ 587075 h 2805212"/>
              <a:gd name="connsiteX12" fmla="*/ 1234178 w 2627403"/>
              <a:gd name="connsiteY12" fmla="*/ 19129 h 2805212"/>
              <a:gd name="connsiteX13" fmla="*/ 1313698 w 2627403"/>
              <a:gd name="connsiteY13" fmla="*/ 0 h 280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27403" h="2805212">
                <a:moveTo>
                  <a:pt x="1313698" y="0"/>
                </a:moveTo>
                <a:cubicBezTo>
                  <a:pt x="1340707" y="-1"/>
                  <a:pt x="1367715" y="6374"/>
                  <a:pt x="1393218" y="19125"/>
                </a:cubicBezTo>
                <a:cubicBezTo>
                  <a:pt x="1444222" y="44627"/>
                  <a:pt x="2467209" y="556120"/>
                  <a:pt x="2529110" y="587071"/>
                </a:cubicBezTo>
                <a:cubicBezTo>
                  <a:pt x="2591012" y="618021"/>
                  <a:pt x="2627404" y="676896"/>
                  <a:pt x="2627403" y="746105"/>
                </a:cubicBezTo>
                <a:cubicBezTo>
                  <a:pt x="2627404" y="815312"/>
                  <a:pt x="2627404" y="1989885"/>
                  <a:pt x="2627403" y="2059094"/>
                </a:cubicBezTo>
                <a:cubicBezTo>
                  <a:pt x="2627404" y="2128301"/>
                  <a:pt x="2591020" y="2187187"/>
                  <a:pt x="2529117" y="2218139"/>
                </a:cubicBezTo>
                <a:cubicBezTo>
                  <a:pt x="2467217" y="2249089"/>
                  <a:pt x="1444230" y="2760582"/>
                  <a:pt x="1393225" y="2786085"/>
                </a:cubicBezTo>
                <a:cubicBezTo>
                  <a:pt x="1342222" y="2811586"/>
                  <a:pt x="1285190" y="2811590"/>
                  <a:pt x="1234185" y="2786089"/>
                </a:cubicBezTo>
                <a:cubicBezTo>
                  <a:pt x="1183181" y="2760586"/>
                  <a:pt x="160195" y="2249092"/>
                  <a:pt x="98293" y="2218143"/>
                </a:cubicBezTo>
                <a:cubicBezTo>
                  <a:pt x="36393" y="2187191"/>
                  <a:pt x="1" y="2128316"/>
                  <a:pt x="0" y="2059109"/>
                </a:cubicBezTo>
                <a:cubicBezTo>
                  <a:pt x="1" y="1989900"/>
                  <a:pt x="1" y="815327"/>
                  <a:pt x="0" y="746120"/>
                </a:cubicBezTo>
                <a:cubicBezTo>
                  <a:pt x="1" y="676911"/>
                  <a:pt x="36386" y="618025"/>
                  <a:pt x="98286" y="587075"/>
                </a:cubicBezTo>
                <a:cubicBezTo>
                  <a:pt x="160188" y="556123"/>
                  <a:pt x="1183174" y="44630"/>
                  <a:pt x="1234178" y="19129"/>
                </a:cubicBezTo>
                <a:cubicBezTo>
                  <a:pt x="1259681" y="6378"/>
                  <a:pt x="1286689" y="1"/>
                  <a:pt x="131369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518531" y="5331885"/>
            <a:ext cx="4162325" cy="1104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提升模型训练效果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518531" y="4831517"/>
            <a:ext cx="4162325" cy="46226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0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</a:rPr>
              <a:t>数据预处理</a:t>
            </a:r>
            <a:endParaRPr lang="zh-CN" altLang="en-US" sz="2400" b="1" kern="0">
              <a:solidFill>
                <a:schemeClr val="tx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3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YPE" val="i"/>
  <p:tag name="KSO_WM_UNIT_INDEX" val="1"/>
  <p:tag name="KSO_WM_UNIT_ID" val="_11*i*1"/>
  <p:tag name="KSO_WM_BEAUTIFY_FLAG" val="#wm#"/>
  <p:tag name="KSO_WM_TAG_VERSION" val="3.0"/>
  <p:tag name="KSO_WM_CHIP_GROUPID" val="625cd07c96a3ef861819ea24"/>
  <p:tag name="KSO_WM_CHIP_XID" val="625cd09f96a3ef861819f02a"/>
  <p:tag name="KSO_WM_UNIT_DEC_AREA_ID" val="487e6e27f95c4831a03abef65315fef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dcceac7a537403c9ff6738af18c0e0d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1*i*2"/>
  <p:tag name="KSO_WM_UNIT_LAYERLEVEL" val="1"/>
  <p:tag name="KSO_WM_TAG_VERSION" val="3.0"/>
  <p:tag name="KSO_WM_BEAUTIFY_FLAG" val="#wm#"/>
  <p:tag name="KSO_WM_CHIP_GROUPID" val="625cd07c96a3ef861819ea24"/>
  <p:tag name="KSO_WM_CHIP_XID" val="625cd09f96a3ef861819efff"/>
  <p:tag name="KSO_WM_UNIT_DEC_AREA_ID" val="d956643773e84899aa41212fa34fd91b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2a09fef1cfb4d95ae3a4c9e9ee12af9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  <p:tag name="KSO_WM_CHIP_GROUPID" val="625cd07c96a3ef861819ea24"/>
  <p:tag name="KSO_WM_CHIP_XID" val="625cd09f96a3ef861819f019"/>
  <p:tag name="KSO_WM_UNIT_DEC_AREA_ID" val="71d4d78710974b5eac57e18fc173c2dc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e052f48489b49c8bd358bdb2031109b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TYPE" val="i"/>
  <p:tag name="KSO_WM_UNIT_INDEX" val="1"/>
  <p:tag name="KSO_WM_UNIT_ID" val="_0*i*1"/>
  <p:tag name="KSO_WM_BEAUTIFY_FLAG" val="#wm#"/>
  <p:tag name="KSO_WM_TAG_VERSION" val="3.0"/>
  <p:tag name="KSO_WM_CHIP_GROUPID" val="625cd07c96a3ef861819ea24"/>
  <p:tag name="KSO_WM_CHIP_XID" val="625cd09f96a3ef861819f1f8"/>
  <p:tag name="KSO_WM_UNIT_DEC_AREA_ID" val="283e8a3144324d429111285a889d2ed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35d1d2a91c643fcaa9dc5064bc027b1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1"/>
  <p:tag name="KSO_WM_TEMPLATE_CATEGORY" val="custom"/>
  <p:tag name="KSO_WM_TEMPLATE_INDEX" val="20231609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1609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609"/>
  <p:tag name="KSO_WM_TEMPLATE_THUMBS_INDEX" val="1、9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609_1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PRESET_TEXT" val="单击此处&#10;添加文档标题"/>
</p:tagLst>
</file>

<file path=ppt/tags/tag135.xml><?xml version="1.0" encoding="utf-8"?>
<p:tagLst xmlns:p="http://schemas.openxmlformats.org/presentationml/2006/main">
  <p:tag name="KSO_WM_SLIDE_ID" val="custom2023160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609"/>
  <p:tag name="KSO_WM_SLIDE_LAYOUT" val="a"/>
  <p:tag name="KSO_WM_SLIDE_LAYOUT_CNT" val="1"/>
  <p:tag name="KSO_WM_SLIDE_TYPE" val="title"/>
  <p:tag name="KSO_WM_SLIDE_SUBTYPE" val="pureTxt"/>
  <p:tag name="KSO_WM_TEMPLATE_THUMBS_INDEX" val="1、9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6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  <p:tag name="KSO_WM_UNIT_TEXT_FILL_FORE_SCHEMECOLOR_INDEX" val="2"/>
  <p:tag name="KSO_WM_UNIT_TEXT_FILL_TYPE" val="1"/>
  <p:tag name="KSO_WM_UNIT_USESOURCEFORMAT_APPLY" val="0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609_6*l_h_i*1_1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5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1609_6*l_h_a*1_1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2"/>
  <p:tag name="KSO_WM_UNIT_TEXT_FILL_TYPE" val="1"/>
  <p:tag name="KSO_WM_UNIT_USESOURCEFORMAT_APPLY" val="0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609_6*l_h_i*1_2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5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1609_6*l_h_a*1_2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2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609_6*l_h_i*1_3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5"/>
  <p:tag name="KSO_WM_UNIT_TEXT_FILL_TYPE" val="1"/>
  <p:tag name="KSO_WM_UNIT_USESOURCEFORMAT_APPLY" val="0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1609_6*l_h_a*1_3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2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1609_6*l_h_i*1_4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5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1609_6*l_h_a*1_4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2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1609_6*l_h_i*1_5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TEXT_FILL_FORE_SCHEMECOLOR_INDEX" val="5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1609_6*l_h_a*1_5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2"/>
  <p:tag name="KSO_WM_UNIT_TEXT_FILL_TYPE" val="1"/>
  <p:tag name="KSO_WM_UNIT_USESOURCEFORMAT_APPLY" val="0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1609_6*l_h_i*1_6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6"/>
  <p:tag name="KSO_WM_UNIT_TEXT_FILL_FORE_SCHEMECOLOR_INDEX" val="5"/>
  <p:tag name="KSO_WM_UNIT_TEXT_FILL_TYPE" val="1"/>
  <p:tag name="KSO_WM_UNIT_USESOURCEFORMAT_APPLY" val="0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1609_6*l_h_a*1_6_1"/>
  <p:tag name="KSO_WM_TEMPLATE_CATEGORY" val="custom"/>
  <p:tag name="KSO_WM_TEMPLATE_INDEX" val="2023160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2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1609_6*l_h_i*1_6_1"/>
  <p:tag name="KSO_WM_TEMPLATE_CATEGORY" val="custom"/>
  <p:tag name="KSO_WM_TEMPLATE_INDEX" val="2023160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6"/>
  <p:tag name="KSO_WM_UNIT_TEXT_FILL_FORE_SCHEMECOLOR_INDEX" val="5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1609_6*l_h_a*1_6_1"/>
  <p:tag name="KSO_WM_TEMPLATE_CATEGORY" val="custom"/>
  <p:tag name="KSO_WM_TEMPLATE_INDEX" val="2023160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0.9629921259843,&quot;left&quot;:393.6716535433071,&quot;top&quot;:195.56133858267717,&quot;width&quot;:393.7144881889763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FILL_FORE_SCHEMECOLOR_INDEX" val="2"/>
  <p:tag name="KSO_WM_UNIT_TEXT_FILL_TYPE" val="1"/>
  <p:tag name="KSO_WM_UNIT_USESOURCEFORMAT_APPLY" val="0"/>
</p:tagLst>
</file>

<file path=ppt/tags/tag151.xml><?xml version="1.0" encoding="utf-8"?>
<p:tagLst xmlns:p="http://schemas.openxmlformats.org/presentationml/2006/main">
  <p:tag name="KSO_WM_SLIDE_ID" val="custom2023160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1609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5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154.xml><?xml version="1.0" encoding="utf-8"?>
<p:tagLst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2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5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63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64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66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67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68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609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9.xml><?xml version="1.0" encoding="utf-8"?>
<p:tagLst xmlns:p="http://schemas.openxmlformats.org/presentationml/2006/main">
  <p:tag name="KSO_WM_UNIT_VALUE" val="1903*1761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69_1*d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69_1*i*1"/>
  <p:tag name="KSO_WM_TEMPLATE_CATEGORY" val="custom"/>
  <p:tag name="KSO_WM_TEMPLATE_INDEX" val="20232469"/>
  <p:tag name="KSO_WM_UNIT_LAYERLEVEL" val="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69"/>
  <p:tag name="KSO_WM_UNIT_ID" val="custom20232469_1*a*1"/>
  <p:tag name="KSO_WM_UNIT_PRESET_TEXT" val="单击此处添加标题"/>
  <p:tag name="KSO_WM_UNIT_TEXT_FILL_FORE_SCHEMECOLOR_INDEX" val="2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79_1*l_h_f*1_1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left&quot;:125.63385521595873,&quot;top&quot;:187.5072834645669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"/>
  <p:tag name="KSO_WM_UNIT_USESOURCEFORMAT_APPLY" val="0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879_1*l_h_a*1_1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left&quot;:125.63385521595873,&quot;top&quot;:187.5072834645669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79_1*l_h_f*1_2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left&quot;:125.63385521595873,&quot;top&quot;:187.5072834645669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"/>
  <p:tag name="KSO_WM_UNIT_USESOURCEFORMAT_APPLY" val="0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879_1*l_h_a*1_2_1"/>
  <p:tag name="KSO_WM_TEMPLATE_CATEGORY" val="diagram"/>
  <p:tag name="KSO_WM_TEMPLATE_INDEX" val="2023187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52.5,&quot;left&quot;:125.63385521595873,&quot;top&quot;:187.5072834645669,&quot;width&quot;:370.1000061035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7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0.05*194.782"/>
  <p:tag name="KSO_WM_SLIDE_POSITION" val="125.634*240.07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609"/>
  <p:tag name="KSO_WM_TEMPLATE_SUBCATEGORY" val="0"/>
  <p:tag name="KSO_WM_SLIDE_INDEX" val="1"/>
  <p:tag name="KSO_WM_TAG_VERSION" val="3.0"/>
  <p:tag name="KSO_WM_SLIDE_ID" val="custom20232469_1"/>
  <p:tag name="KSO_WM_SLIDE_ITEM_CNT" val="2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2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1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1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1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86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1609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8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</p:tagLst>
</file>

<file path=ppt/tags/tag189.xml><?xml version="1.0" encoding="utf-8"?>
<p:tagLst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1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1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999999995,&quot;left&quot;:117.12503937007872,&quot;top&quot;:347.5499212598425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99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1609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47_3*a*1"/>
  <p:tag name="KSO_WM_TEMPLATE_CATEGORY" val="diagram"/>
  <p:tag name="KSO_WM_TEMPLATE_INDEX" val="20233147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2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779*7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7_1*l_h_d*1_1_1"/>
  <p:tag name="KSO_WM_TEMPLATE_CATEGORY" val="diagram"/>
  <p:tag name="KSO_WM_TEMPLATE_INDEX" val="2023314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1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1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VALUE" val="779*7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7_1*l_h_d*1_2_1"/>
  <p:tag name="KSO_WM_TEMPLATE_CATEGORY" val="diagram"/>
  <p:tag name="KSO_WM_TEMPLATE_INDEX" val="2023314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1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内容，简明扼要地阐述您的观点。根据需要可酌情增减文字"/>
  <p:tag name="KSO_WM_UNIT_TEXT_FILL_FORE_SCHEMECOLOR_INDEX" val="1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1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07.xml><?xml version="1.0" encoding="utf-8"?>
<p:tagLst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1609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8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231800_1*a*1"/>
  <p:tag name="KSO_WM_TEMPLATE_CATEGORY" val="custom"/>
  <p:tag name="KSO_WM_TEMPLATE_INDEX" val="20231800"/>
  <p:tag name="KSO_WM_UNIT_LAYERLEVEL" val="1"/>
  <p:tag name="KSO_WM_TAG_VERSION" val="3.0"/>
  <p:tag name="KSO_WM_UNIT_PRESET_TEXT" val="单击此处添加标题"/>
  <p:tag name="KSO_WM_UNIT_TEXT_FILL_FORE_SCHEMECOLOR_INDEX" val="2"/>
  <p:tag name="KSO_WM_UNIT_TEXT_FILL_TYPE" val="1"/>
  <p:tag name="KSO_WM_UNIT_USESOURCEFORMAT_APPLY" val="0"/>
</p:tagLst>
</file>

<file path=ppt/tags/tag209.xml><?xml version="1.0" encoding="utf-8"?>
<p:tagLst xmlns:p="http://schemas.openxmlformats.org/presentationml/2006/main">
  <p:tag name="KSO_WM_SLIDE_ID" val="custom20231800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1609"/>
  <p:tag name="KSO_WM_SLIDE_TYPE" val="text"/>
  <p:tag name="KSO_WM_SLIDE_SUBTYPE" val="diag"/>
  <p:tag name="KSO_WM_SLIDE_SIZE" val="864.809*343.605"/>
  <p:tag name="KSO_WM_SLIDE_POSITION" val="54.8*140.125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1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3"/>
</p:tagLst>
</file>

<file path=ppt/tags/tag212.xml><?xml version="1.0" encoding="utf-8"?>
<p:tagLst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TEMPLATE_INDEX" val="20231902"/>
  <p:tag name="KSO_WM_UNIT_ID" val="custom20231902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015_2*l_h_a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1,&quot;left&quot;:64.000025788555,&quot;top&quot;:168.82692913385827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15.xml><?xml version="1.0" encoding="utf-8"?>
<p:tagLst xmlns:p="http://schemas.openxmlformats.org/presentationml/2006/main"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015_2*l_h_f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SUBTYPE" val="a"/>
  <p:tag name="KSO_WM_DIAGRAM_MAX_ITEMCNT" val="6"/>
  <p:tag name="KSO_WM_DIAGRAM_MIN_ITEMCNT" val="2"/>
  <p:tag name="KSO_WM_DIAGRAM_VIRTUALLY_FRAME" val="{&quot;height&quot;:331.1,&quot;left&quot;:64.000025788555,&quot;top&quot;:168.82692913385827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请单击此处添加正文，文字是您思想的提炼"/>
  <p:tag name="KSO_WM_UNIT_TEXT_FILL_FORE_SCHEMECOLOR_INDEX" val="1"/>
  <p:tag name="KSO_WM_UNIT_TEXT_FILL_TYPE" val="1"/>
  <p:tag name="KSO_WM_UNIT_USESOURCEFORMAT_APPLY" val="0"/>
</p:tagLst>
</file>

<file path=ppt/tags/tag216.xml><?xml version="1.0" encoding="utf-8"?>
<p:tagLst xmlns:p="http://schemas.openxmlformats.org/presentationml/2006/main"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1015_2*l_h_d*1_3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1,&quot;left&quot;:64.000025788555,&quot;top&quot;:168.82692913385827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015_2*l_h_a*1_2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1,&quot;left&quot;:64.000025788555,&quot;top&quot;:168.82692913385827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1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015_2*l_h_f*1_2_1"/>
  <p:tag name="KSO_WM_TEMPLATE_CATEGORY" val="diagram"/>
  <p:tag name="KSO_WM_TEMPLATE_INDEX" val="20231015"/>
  <p:tag name="KSO_WM_UNIT_LAYERLEVEL" val="1_1_1"/>
  <p:tag name="KSO_WM_TAG_VERSION" val="3.0"/>
  <p:tag name="KSO_WM_UNIT_VALUE" val="33"/>
  <p:tag name="KSO_WM_DIAGRAM_MAX_ITEMCNT" val="6"/>
  <p:tag name="KSO_WM_DIAGRAM_MIN_ITEMCNT" val="2"/>
  <p:tag name="KSO_WM_DIAGRAM_VIRTUALLY_FRAME" val="{&quot;height&quot;:331.1,&quot;left&quot;:64.000025788555,&quot;top&quot;:168.82692913385827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请单击此处添加正文，文字是您思想的提炼"/>
  <p:tag name="KSO_WM_UNIT_TEXT_FILL_FORE_SCHEMECOLOR_INDEX" val="1"/>
  <p:tag name="KSO_WM_UNIT_TEXT_FILL_TYPE" val="1"/>
  <p:tag name="KSO_WM_UNIT_USESOURCEFORMAT_APPLY" val="0"/>
</p:tagLst>
</file>

<file path=ppt/tags/tag219.xml><?xml version="1.0" encoding="utf-8"?>
<p:tagLst xmlns:p="http://schemas.openxmlformats.org/presentationml/2006/main"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015_2*l_h_d*1_1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1,&quot;left&quot;:64.000025788555,&quot;top&quot;:168.82692913385827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015_2*l_h_a*1_3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1,&quot;left&quot;:64.000025788555,&quot;top&quot;:168.82692913385827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2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015_2*l_h_f*1_3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VALUE" val="33"/>
  <p:tag name="KSO_WM_UNIT_SUBTYPE" val="a"/>
  <p:tag name="KSO_WM_DIAGRAM_MAX_ITEMCNT" val="6"/>
  <p:tag name="KSO_WM_DIAGRAM_MIN_ITEMCNT" val="2"/>
  <p:tag name="KSO_WM_DIAGRAM_VIRTUALLY_FRAME" val="{&quot;height&quot;:331.1,&quot;left&quot;:64.000025788555,&quot;top&quot;:168.82692913385827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请单击此处添加正文，文字是您思想的提炼"/>
  <p:tag name="KSO_WM_UNIT_TEXT_FILL_FORE_SCHEMECOLOR_INDEX" val="1"/>
  <p:tag name="KSO_WM_UNIT_TEXT_FILL_TYPE" val="1"/>
  <p:tag name="KSO_WM_UNIT_USESOURCEFORMAT_APPLY" val="0"/>
</p:tagLst>
</file>

<file path=ppt/tags/tag222.xml><?xml version="1.0" encoding="utf-8"?>
<p:tagLst xmlns:p="http://schemas.openxmlformats.org/presentationml/2006/main"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015_2*l_h_d*1_2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1,&quot;left&quot;:64.000025788555,&quot;top&quot;:168.82692913385827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30.425*329.603"/>
  <p:tag name="KSO_WM_SLIDE_POSITION" val="63.975*169.551"/>
  <p:tag name="KSO_WM_TEMPLATE_INDEX" val="20231609"/>
  <p:tag name="KSO_WM_TEMPLATE_SUBCATEGORY" val="0"/>
  <p:tag name="KSO_WM_SLIDE_INDEX" val="1"/>
  <p:tag name="KSO_WM_TAG_VERSION" val="3.0"/>
  <p:tag name="KSO_WM_SLIDE_ID" val="custom20231902_1"/>
  <p:tag name="KSO_WM_SLIDE_ITEM_CNT" val="4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4460_1*a*1"/>
  <p:tag name="KSO_WM_TEMPLATE_CATEGORY" val="custom"/>
  <p:tag name="KSO_WM_TEMPLATE_INDEX" val="2023446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25.xml><?xml version="1.0" encoding="utf-8"?>
<p:tagLst xmlns:p="http://schemas.openxmlformats.org/presentationml/2006/main">
  <p:tag name="KSO_WM_SLIDE_ID" val="custom20234460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609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2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4"/>
</p:tagLst>
</file>

<file path=ppt/tags/tag228.xml><?xml version="1.0" encoding="utf-8"?>
<p:tagLst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229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PRESET_TEXT" val="单击此处添加标题内容"/>
</p:tagLst>
</file>

<file path=ppt/tags/tag2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9_2*l_h_f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此处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476.51015748031494,&quot;top&quot;:150.73819603627126,&quot;width&quot;:421.21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9_2*l_h_a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left&quot;:476.51015748031494,&quot;top&quot;:150.73819603627126,&quot;width&quot;:421.21228346456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1609"/>
  <p:tag name="KSO_WM_TEMPLATE_SUBCATEGORY" val="0"/>
  <p:tag name="KSO_WM_SLIDE_INDEX" val="1"/>
  <p:tag name="KSO_WM_TAG_VERSION" val="3.0"/>
  <p:tag name="KSO_WM_SLIDE_ID" val="custom20233280_1"/>
  <p:tag name="KSO_WM_SLIDE_ITEM_CNT" val="4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7_2*a*1"/>
  <p:tag name="KSO_WM_TEMPLATE_CATEGORY" val="diagram"/>
  <p:tag name="KSO_WM_TEMPLATE_INDEX" val="20231457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m1-1"/>
  <p:tag name="KSO_WM_UNIT_TYPE" val="a"/>
  <p:tag name="KSO_WM_UNIT_INDEX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SLIDE_ID" val="diagram20231457_2"/>
  <p:tag name="KSO_WM_TEMPLATE_SUBCATEGORY" val="0"/>
  <p:tag name="KSO_WM_TEMPLATE_MASTER_TYPE" val="0"/>
  <p:tag name="KSO_WM_TEMPLATE_COLOR_TYPE" val="0"/>
  <p:tag name="KSO_WM_SLIDE_ITEM_CNT" val="4"/>
  <p:tag name="KSO_WM_SLIDE_INDEX" val="2"/>
  <p:tag name="KSO_WM_TAG_VERSION" val="3.0"/>
  <p:tag name="KSO_WM_BEAUTIFY_FLAG" val="#wm#"/>
  <p:tag name="KSO_WM_TEMPLATE_CATEGORY" val="custom"/>
  <p:tag name="KSO_WM_TEMPLATE_INDEX" val="20231609"/>
  <p:tag name="KSO_WM_SLIDE_TYPE" val="text"/>
  <p:tag name="KSO_WM_SLIDE_SUBTYPE" val="diag"/>
  <p:tag name="KSO_WM_SLIDE_SIZE" val="849.25*388.375"/>
  <p:tag name="KSO_WM_SLIDE_POSITION" val="55.3751*122.625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3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5"/>
</p:tagLst>
</file>

<file path=ppt/tags/tag238.xml><?xml version="1.0" encoding="utf-8"?>
<p:tagLst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2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1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1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4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1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1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24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1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2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2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1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1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5248031496063,&quot;left&quot;:54.803149606299215,&quot;top&quot;:131.36732283464568,&quot;width&quot;:850.417795275590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31609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2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2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609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5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6"/>
</p:tagLst>
</file>

<file path=ppt/tags/tag257.xml><?xml version="1.0" encoding="utf-8"?>
<p:tagLst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2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2"/>
  <p:tag name="KSO_WM_UNIT_TEXT_FILL_TYPE" val="1"/>
  <p:tag name="KSO_WM_UNIT_USESOURCEFORMAT_APPLY" val="0"/>
</p:tagLst>
</file>

<file path=ppt/tags/tag25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609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2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609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7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609_7*e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6"/>
</p:tagLst>
</file>

<file path=ppt/tags/tag264.xml><?xml version="1.0" encoding="utf-8"?>
<p:tagLst xmlns:p="http://schemas.openxmlformats.org/presentationml/2006/main">
  <p:tag name="KSO_WM_SLIDE_ID" val="custom2023160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609"/>
  <p:tag name="KSO_WM_SLIDE_TYPE" val="sectionTitle"/>
  <p:tag name="KSO_WM_SLIDE_SUBTYPE" val="pureTxt"/>
  <p:tag name="KSO_WM_SLIDE_LAYOUT" val="a_e"/>
  <p:tag name="KSO_WM_SLIDE_LAYOUT_CNT" val="1_1"/>
</p:tagLst>
</file>

<file path=ppt/tags/tag265.xml><?xml version="1.0" encoding="utf-8"?>
<p:tagLst xmlns:p="http://schemas.openxmlformats.org/presentationml/2006/main">
  <p:tag name="KSO_WM_UNIT_VALUE" val="1903*1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88_1*d*1"/>
  <p:tag name="KSO_WM_TEMPLATE_CATEGORY" val="custom"/>
  <p:tag name="KSO_WM_TEMPLATE_INDEX" val="20233588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8"/>
  <p:tag name="KSO_WM_UNIT_ID" val="custom20233588_1*a*1"/>
  <p:tag name="KSO_WM_UNIT_PRESET_TEXT" val="单击此处添加标题"/>
  <p:tag name="KSO_WM_UNIT_TEXT_FILL_FORE_SCHEMECOLOR_INDEX" val="2"/>
  <p:tag name="KSO_WM_UNIT_TEXT_FILL_TYPE" val="1"/>
  <p:tag name="KSO_WM_UNIT_USESOURCEFORMAT_APPLY" val="0"/>
</p:tagLst>
</file>

<file path=ppt/tags/tag2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9_1*l_h_i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19_1*l_h_f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19_1*l_h_a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519_1*l_h_i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LINE_FORE_SCHEMECOLOR_INDEX" val="5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19_1*l_h_f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1"/>
  <p:tag name="KSO_WM_UNIT_USESOURCEFORMAT_APPLY" val="0"/>
</p:tagLst>
</file>

<file path=ppt/tags/tag2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19_1*l_h_a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USESOURCEFORMAT_APPLY" val="0"/>
</p:tagLst>
</file>

<file path=ppt/tags/tag273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98.097*315.1"/>
  <p:tag name="KSO_WM_SLIDE_POSITION" val="584.528*164.88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1609"/>
  <p:tag name="KSO_WM_TEMPLATE_SUBCATEGORY" val="0"/>
  <p:tag name="KSO_WM_SLIDE_INDEX" val="1"/>
  <p:tag name="KSO_WM_TAG_VERSION" val="3.0"/>
  <p:tag name="KSO_WM_SLIDE_ID" val="custom20233588_1"/>
  <p:tag name="KSO_WM_SLIDE_ITEM_CNT" val="2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TEMPLATE_INDEX" val="20231902"/>
  <p:tag name="KSO_WM_UNIT_ID" val="custom20231902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015_2*l_h_a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76.xml><?xml version="1.0" encoding="utf-8"?>
<p:tagLst xmlns:p="http://schemas.openxmlformats.org/presentationml/2006/main"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015_2*l_h_f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SUBTYPE" val="a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请单击此处添加正文，文字是您思想的提炼"/>
  <p:tag name="KSO_WM_UNIT_TEXT_FILL_FORE_SCHEMECOLOR_INDEX" val="1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1015_2*l_h_d*1_3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015_2*l_h_a*1_2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7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015_2*l_h_f*1_2_1"/>
  <p:tag name="KSO_WM_TEMPLATE_CATEGORY" val="diagram"/>
  <p:tag name="KSO_WM_TEMPLATE_INDEX" val="20231015"/>
  <p:tag name="KSO_WM_UNIT_LAYERLEVEL" val="1_1_1"/>
  <p:tag name="KSO_WM_TAG_VERSION" val="3.0"/>
  <p:tag name="KSO_WM_UNIT_VALUE" val="33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请单击此处添加正文，文字是您思想的提炼"/>
  <p:tag name="KSO_WM_UNIT_TEXT_FILL_FORE_SCHEMECOLOR_INDEX" val="1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015_2*l_h_d*1_1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015_2*l_h_a*1_3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8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015_2*l_h_f*1_3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VALUE" val="33"/>
  <p:tag name="KSO_WM_UNIT_SUBTYPE" val="a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PRESET_TEXT" val="请单击此处添加正文，文字是您思想的提炼"/>
  <p:tag name="KSO_WM_UNIT_TEXT_FILL_FORE_SCHEMECOLOR_INDEX" val="1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UNIT_VALUE" val="649*64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015_2*l_h_d*1_2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30.425*329.603"/>
  <p:tag name="KSO_WM_SLIDE_POSITION" val="63.975*169.551"/>
  <p:tag name="KSO_WM_TEMPLATE_INDEX" val="20231609"/>
  <p:tag name="KSO_WM_TEMPLATE_SUBCATEGORY" val="0"/>
  <p:tag name="KSO_WM_SLIDE_INDEX" val="1"/>
  <p:tag name="KSO_WM_TAG_VERSION" val="3.0"/>
  <p:tag name="KSO_WM_SLIDE_ID" val="custom20231902_1"/>
  <p:tag name="KSO_WM_SLIDE_ITEM_CNT" val="4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926_1*i*1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26_1*i*2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6"/>
  <p:tag name="KSO_WM_UNIT_ID" val="custom20231926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8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760.77*240"/>
  <p:tag name="KSO_WM_SLIDE_POSITION" val="87.575*168.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1609"/>
  <p:tag name="KSO_WM_TEMPLATE_SUBCATEGORY" val="0"/>
  <p:tag name="KSO_WM_SLIDE_INDEX" val="1"/>
  <p:tag name="KSO_WM_TAG_VERSION" val="3.0"/>
  <p:tag name="KSO_WM_SLIDE_ID" val="custom20231926_1"/>
  <p:tag name="KSO_WM_SLIDE_ITEM_CNT" val="2"/>
</p:tagLst>
</file>

<file path=ppt/tags/tag289.xml><?xml version="1.0" encoding="utf-8"?>
<p:tagLst xmlns:p="http://schemas.openxmlformats.org/presentationml/2006/main">
  <p:tag name="KSO_WM_SLIDE_ID" val="custom2023160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609"/>
  <p:tag name="KSO_WM_SLIDE_TYPE" val="endPage"/>
  <p:tag name="KSO_WM_SLIDE_SUBTYPE" val="pureTxt"/>
  <p:tag name="KSO_WM_SLIDE_LAYOUT" val="a"/>
  <p:tag name="KSO_WM_SLIDE_LAYOUT_CNT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609_9*a*1"/>
  <p:tag name="KSO_WM_TEMPLATE_CATEGORY" val="custom"/>
  <p:tag name="KSO_WM_TEMPLATE_INDEX" val="2023160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291.xml><?xml version="1.0" encoding="utf-8"?>
<p:tagLst xmlns:p="http://schemas.openxmlformats.org/presentationml/2006/main">
  <p:tag name="KSO_WM_SLIDE_ID" val="custom2023160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609"/>
  <p:tag name="KSO_WM_SLIDE_TYPE" val="endPage"/>
  <p:tag name="KSO_WM_SLIDE_SUBTYPE" val="pureTxt"/>
  <p:tag name="KSO_WM_SLIDE_LAYOUT" val="a"/>
  <p:tag name="KSO_WM_SLIDE_LAYOUT_CNT" val="1"/>
</p:tagLst>
</file>

<file path=ppt/tags/tag292.xml><?xml version="1.0" encoding="utf-8"?>
<p:tagLst xmlns:p="http://schemas.openxmlformats.org/presentationml/2006/main">
  <p:tag name="commondata" val="eyJoZGlkIjoiNWRlNGMxNjc2MGMyYmVkMjc1NjNmZjM3YmY1NDc3NjA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UNIT_ID" val="_1*i*1"/>
  <p:tag name="KSO_WM_BEAUTIFY_FLAG" val="#wm#"/>
  <p:tag name="KSO_WM_TAG_VERSION" val="3.0"/>
  <p:tag name="KSO_WM_CHIP_GROUPID" val="625cd07c96a3ef861819ea24"/>
  <p:tag name="KSO_WM_CHIP_XID" val="625cd09f96a3ef861819f2f9"/>
  <p:tag name="KSO_WM_UNIT_DEC_AREA_ID" val="a8862b50e9b2462fa7af3cdd9752592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6b82832bf4c46dc9637ec61d66c2c7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2"/>
  <p:tag name="KSO_WM_UNIT_ID" val="_1*i*2"/>
  <p:tag name="KSO_WM_BEAUTIFY_FLAG" val="#wm#"/>
  <p:tag name="KSO_WM_TAG_VERSION" val="3.0"/>
  <p:tag name="KSO_WM_CHIP_GROUPID" val="625cd07c96a3ef861819ea24"/>
  <p:tag name="KSO_WM_CHIP_XID" val="625cd09f96a3ef861819f2b9"/>
  <p:tag name="KSO_WM_UNIT_DEC_AREA_ID" val="894575ef6f7c4107b93e3fbf4a77463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8d4239324df483ca922275d664759ba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  <p:tag name="KSO_WM_CHIP_GROUPID" val="625cd07c96a3ef861819ea24"/>
  <p:tag name="KSO_WM_CHIP_XID" val="625cd09f96a3ef861819ef11"/>
  <p:tag name="KSO_WM_UNIT_DEC_AREA_ID" val="a99054ed58334a9eb06e3a4e490da6a0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702ff1dfc64b939bb68bb3a52db00e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  <p:tag name="KSO_WM_CHIP_GROUPID" val="625cd07c96a3ef861819ea24"/>
  <p:tag name="KSO_WM_CHIP_XID" val="625cd09f96a3ef861819ef0d"/>
  <p:tag name="KSO_WM_UNIT_DEC_AREA_ID" val="f423bf7cd351475fbad652d434845c8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a89ed2e2fef4fc8a596f13a44aa778c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  <p:tag name="KSO_WM_CHIP_GROUPID" val="625cd07c96a3ef861819ea24"/>
  <p:tag name="KSO_WM_CHIP_XID" val="625cd09f96a3ef861819ef0b"/>
  <p:tag name="KSO_WM_UNIT_DEC_AREA_ID" val="8fc2936ced724e1a9908578d181a231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3412a647b6b4cfcac807d0c35945a1b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BLOCK" val="0"/>
  <p:tag name="KSO_WM_UNIT_DEC_AREA_ID" val="7232a9ce6a4c417da7c86d7bc30540b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  <p:tag name="KSO_WM_CHIP_GROUPID" val="625cceb5fa96911f219256ed"/>
  <p:tag name="KSO_WM_CHIP_XID" val="625d0d8bfa96911f219258c4"/>
  <p:tag name="KSO_WM_UNIT_LINE_FORE_SCHEMECOLOR_INDEX_BRIGHTNESS" val="0"/>
  <p:tag name="KSO_WM_UNIT_LINE_FORE_SCHEMECOLOR_INDEX" val="5"/>
  <p:tag name="KSO_WM_UNIT_LINE_FILL_TYPE" val="2"/>
</p:tagLst>
</file>

<file path=ppt/tags/tag82.xml><?xml version="1.0" encoding="utf-8"?>
<p:tagLst xmlns:p="http://schemas.openxmlformats.org/presentationml/2006/main">
  <p:tag name="KSO_WM_UNIT_BLOCK" val="0"/>
  <p:tag name="KSO_WM_UNIT_DEC_AREA_ID" val="e45e6bccbabc4ddc937be8a77998ceac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3*i*5"/>
  <p:tag name="KSO_WM_UNIT_LAYERLEVEL" val="1"/>
  <p:tag name="KSO_WM_TAG_VERSION" val="3.0"/>
  <p:tag name="KSO_WM_BEAUTIFY_FLAG" val="#wm#"/>
  <p:tag name="KSO_WM_CHIP_GROUPID" val="625cceb5fa96911f219256ed"/>
  <p:tag name="KSO_WM_CHIP_XID" val="625d0d8bfa96911f219258c4"/>
  <p:tag name="KSO_WM_UNIT_LINE_FORE_SCHEMECOLOR_INDEX_BRIGHTNESS" val="-0.25"/>
  <p:tag name="KSO_WM_UNIT_LINE_FORE_SCHEMECOLOR_INDEX" val="5"/>
  <p:tag name="KSO_WM_UNIT_LINE_FILL_TYPE" val="2"/>
</p:tagLst>
</file>

<file path=ppt/tags/tag83.xml><?xml version="1.0" encoding="utf-8"?>
<p:tagLst xmlns:p="http://schemas.openxmlformats.org/presentationml/2006/main">
  <p:tag name="KSO_WM_UNIT_TYPE" val="i"/>
  <p:tag name="KSO_WM_UNIT_INDEX" val="1"/>
  <p:tag name="KSO_WM_UNIT_ID" val="_4*i*1"/>
  <p:tag name="KSO_WM_BEAUTIFY_FLAG" val="#wm#"/>
  <p:tag name="KSO_WM_TAG_VERSION" val="3.0"/>
  <p:tag name="KSO_WM_CHIP_GROUPID" val="625cd07c96a3ef861819ea24"/>
  <p:tag name="KSO_WM_CHIP_XID" val="625cd09f96a3ef861819f16c"/>
  <p:tag name="KSO_WM_UNIT_DEC_AREA_ID" val="bb64b4435d7848c8bd414e8524a9a94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37c3d552a964e7396f97cb19003d73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  <p:tag name="KSO_WM_CHIP_GROUPID" val="625cd07c96a3ef861819ea24"/>
  <p:tag name="KSO_WM_CHIP_XID" val="625cd09f96a3ef861819f140"/>
  <p:tag name="KSO_WM_UNIT_DEC_AREA_ID" val="79ea1afe27ec4356a5cddb27213fea4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d1084ce3b84b26ada5ffb6b518bcd9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6">
      <a:dk1>
        <a:srgbClr val="000000"/>
      </a:dk1>
      <a:lt1>
        <a:srgbClr val="FFFFFF"/>
      </a:lt1>
      <a:dk2>
        <a:srgbClr val="00071A"/>
      </a:dk2>
      <a:lt2>
        <a:srgbClr val="FFFFFF"/>
      </a:lt2>
      <a:accent1>
        <a:srgbClr val="CEA132"/>
      </a:accent1>
      <a:accent2>
        <a:srgbClr val="3D8F70"/>
      </a:accent2>
      <a:accent3>
        <a:srgbClr val="39AD7E"/>
      </a:accent3>
      <a:accent4>
        <a:srgbClr val="87AA3A"/>
      </a:accent4>
      <a:accent5>
        <a:srgbClr val="328DB6"/>
      </a:accent5>
      <a:accent6>
        <a:srgbClr val="3962C7"/>
      </a:accent6>
      <a:hlink>
        <a:srgbClr val="304FFE"/>
      </a:hlink>
      <a:folHlink>
        <a:srgbClr val="492067"/>
      </a:folHlink>
    </a:clrScheme>
    <a:fontScheme name="自定义 159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14340</Words>
  <Application>WPS 演示</Application>
  <PresentationFormat>宽屏</PresentationFormat>
  <Paragraphs>424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宋体</vt:lpstr>
      <vt:lpstr>Wingdings</vt:lpstr>
      <vt:lpstr>Wingdings</vt:lpstr>
      <vt:lpstr>MiSans Normal</vt:lpstr>
      <vt:lpstr>微软雅黑</vt:lpstr>
      <vt:lpstr>+中文标题</vt:lpstr>
      <vt:lpstr>Segoe Print</vt:lpstr>
      <vt:lpstr>Arial Unicode MS</vt:lpstr>
      <vt:lpstr>Calibri</vt:lpstr>
      <vt:lpstr>WPS</vt:lpstr>
      <vt:lpstr>Office 主题​​</vt:lpstr>
      <vt:lpstr>构建和训练神经网络</vt:lpstr>
      <vt:lpstr>目录</vt:lpstr>
      <vt:lpstr>引言</vt:lpstr>
      <vt:lpstr>背景介绍</vt:lpstr>
      <vt:lpstr>目标与意义</vt:lpstr>
      <vt:lpstr>方法概述</vt:lpstr>
      <vt:lpstr>数据预处理</vt:lpstr>
      <vt:lpstr>PowerPoint 演示文稿</vt:lpstr>
      <vt:lpstr>data_mapper函数作用</vt:lpstr>
      <vt:lpstr>示例代码讲解</vt:lpstr>
      <vt:lpstr>数据读取器</vt:lpstr>
      <vt:lpstr>数据读取器作用</vt:lpstr>
      <vt:lpstr>示例代码讲解</vt:lpstr>
      <vt:lpstr>定义Neuron类</vt:lpstr>
      <vt:lpstr>Neuron类作用</vt:lpstr>
      <vt:lpstr>示例代码讲解</vt:lpstr>
      <vt:lpstr>定义NeuronLayer类</vt:lpstr>
      <vt:lpstr>NeuronLayer类作用</vt:lpstr>
      <vt:lpstr>示例代码讲解</vt:lpstr>
      <vt:lpstr>定义NeuralNetwork类</vt:lpstr>
      <vt:lpstr>示例代码讲解</vt:lpstr>
      <vt:lpstr>示例代码讲解</vt:lpstr>
      <vt:lpstr>训练神经网络</vt:lpstr>
      <vt:lpstr>数据读取与处理</vt:lpstr>
      <vt:lpstr>模型训练过程</vt:lpstr>
      <vt:lpstr>示例代码讲解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geng_</dc:creator>
  <cp:lastModifiedBy>耿帆</cp:lastModifiedBy>
  <cp:revision>157</cp:revision>
  <dcterms:created xsi:type="dcterms:W3CDTF">2019-06-19T02:08:00Z</dcterms:created>
  <dcterms:modified xsi:type="dcterms:W3CDTF">2024-05-16T08:53:24Z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D275D02904584D4D8DFB8C703AC4FAE2_11</vt:lpwstr>
  </property>
</Properties>
</file>